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3" r:id="rId1"/>
  </p:sldMasterIdLst>
  <p:notesMasterIdLst>
    <p:notesMasterId r:id="rId12"/>
  </p:notesMasterIdLst>
  <p:sldIdLst>
    <p:sldId id="256" r:id="rId2"/>
    <p:sldId id="264" r:id="rId3"/>
    <p:sldId id="265" r:id="rId4"/>
    <p:sldId id="266" r:id="rId5"/>
    <p:sldId id="267" r:id="rId6"/>
    <p:sldId id="269" r:id="rId7"/>
    <p:sldId id="272" r:id="rId8"/>
    <p:sldId id="270" r:id="rId9"/>
    <p:sldId id="271" r:id="rId10"/>
    <p:sldId id="273" r:id="rId11"/>
  </p:sldIdLst>
  <p:sldSz cx="9144000" cy="6858000" type="screen4x3"/>
  <p:notesSz cx="6858000" cy="9144000"/>
  <p:defaultTextStyle>
    <a:defPPr>
      <a:defRPr lang="en-US"/>
    </a:defPPr>
    <a:lvl1pPr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000"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000"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87" autoAdjust="0"/>
  </p:normalViewPr>
  <p:slideViewPr>
    <p:cSldViewPr>
      <p:cViewPr varScale="1">
        <p:scale>
          <a:sx n="129" d="100"/>
          <a:sy n="129" d="100"/>
        </p:scale>
        <p:origin x="126"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C94C5-9DE2-4916-BDFB-B9E014887C5B}" type="datetimeFigureOut">
              <a:rPr kumimoji="1" lang="ja-JP" altLang="en-US" smtClean="0"/>
              <a:t>2017/10/22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067CB-863E-4475-8BF4-22A7896956B4}" type="slidenum">
              <a:rPr kumimoji="1" lang="ja-JP" altLang="en-US" smtClean="0"/>
              <a:t>‹#›</a:t>
            </a:fld>
            <a:endParaRPr kumimoji="1" lang="ja-JP" altLang="en-US"/>
          </a:p>
        </p:txBody>
      </p:sp>
    </p:spTree>
    <p:extLst>
      <p:ext uri="{BB962C8B-B14F-4D97-AF65-F5344CB8AC3E}">
        <p14:creationId xmlns:p14="http://schemas.microsoft.com/office/powerpoint/2010/main" val="269605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55576" y="1524000"/>
            <a:ext cx="7623175" cy="1752600"/>
          </a:xfrm>
        </p:spPr>
        <p:txBody>
          <a:bodyPr/>
          <a:lstStyle>
            <a:lvl1pPr>
              <a:defRPr sz="4200">
                <a:solidFill>
                  <a:schemeClr val="tx2"/>
                </a:solidFill>
              </a:defRPr>
            </a:lvl1pPr>
          </a:lstStyle>
          <a:p>
            <a:r>
              <a:rPr lang="ja-JP" altLang="en-US"/>
              <a:t>マスター タイトルの書式設定</a:t>
            </a:r>
            <a:endParaRPr lang="en-US" altLang="ja-JP"/>
          </a:p>
        </p:txBody>
      </p:sp>
      <p:sp>
        <p:nvSpPr>
          <p:cNvPr id="10243" name="Rectangle 3"/>
          <p:cNvSpPr>
            <a:spLocks noGrp="1" noChangeArrowheads="1"/>
          </p:cNvSpPr>
          <p:nvPr>
            <p:ph type="subTitle" idx="1"/>
          </p:nvPr>
        </p:nvSpPr>
        <p:spPr>
          <a:xfrm>
            <a:off x="2555875" y="3962400"/>
            <a:ext cx="5978525" cy="1752600"/>
          </a:xfrm>
        </p:spPr>
        <p:txBody>
          <a:bodyPr/>
          <a:lstStyle>
            <a:lvl1pPr marL="0" indent="0">
              <a:buFont typeface="Wingdings" pitchFamily="2" charset="2"/>
              <a:buNone/>
              <a:defRPr sz="2800"/>
            </a:lvl1pPr>
          </a:lstStyle>
          <a:p>
            <a:r>
              <a:rPr lang="ja-JP" altLang="en-US"/>
              <a:t>マスター サブタイトルの書式設定</a:t>
            </a:r>
            <a:endParaRPr lang="en-US" altLang="ja-JP"/>
          </a:p>
        </p:txBody>
      </p:sp>
      <p:sp>
        <p:nvSpPr>
          <p:cNvPr id="7" name="直角三角形 6"/>
          <p:cNvSpPr>
            <a:spLocks noChangeAspect="1"/>
          </p:cNvSpPr>
          <p:nvPr userDrawn="1"/>
        </p:nvSpPr>
        <p:spPr bwMode="auto">
          <a:xfrm rot="5400000">
            <a:off x="0" y="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8" name="直角三角形 7"/>
          <p:cNvSpPr>
            <a:spLocks noChangeAspect="1"/>
          </p:cNvSpPr>
          <p:nvPr userDrawn="1"/>
        </p:nvSpPr>
        <p:spPr bwMode="auto">
          <a:xfrm rot="16200000">
            <a:off x="8380800" y="609540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9" name="正方形/長方形 8"/>
          <p:cNvSpPr/>
          <p:nvPr userDrawn="1"/>
        </p:nvSpPr>
        <p:spPr bwMode="auto">
          <a:xfrm>
            <a:off x="2484000" y="3799875"/>
            <a:ext cx="6660000" cy="36000"/>
          </a:xfrm>
          <a:prstGeom prst="rect">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289834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2714625" y="6248400"/>
            <a:ext cx="3786188" cy="457200"/>
          </a:xfrm>
          <a:prstGeom prst="rect">
            <a:avLst/>
          </a:prstGeom>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2" name="タイトル 1"/>
          <p:cNvSpPr>
            <a:spLocks noGrp="1"/>
          </p:cNvSpPr>
          <p:nvPr>
            <p:ph type="title"/>
          </p:nvPr>
        </p:nvSpPr>
        <p:spPr>
          <a:xfrm>
            <a:off x="673992" y="260648"/>
            <a:ext cx="8218488" cy="648072"/>
          </a:xfrm>
        </p:spPr>
        <p:txBody>
          <a:bodyPr/>
          <a:lstStyle>
            <a:lvl1pPr>
              <a:defRPr b="1">
                <a:latin typeface="游ゴシック" panose="020B0400000000000000" pitchFamily="50" charset="-128"/>
                <a:ea typeface="游ゴシック" panose="020B0400000000000000" pitchFamily="50" charset="-128"/>
              </a:defRPr>
            </a:lvl1pPr>
          </a:lstStyle>
          <a:p>
            <a:r>
              <a:rPr lang="ja-JP" altLang="en-US"/>
              <a:t>マスター タイトルの書式設定</a:t>
            </a:r>
          </a:p>
        </p:txBody>
      </p:sp>
      <p:sp>
        <p:nvSpPr>
          <p:cNvPr id="3" name="コンテンツ プレースホルダ 2"/>
          <p:cNvSpPr>
            <a:spLocks noGrp="1"/>
          </p:cNvSpPr>
          <p:nvPr>
            <p:ph idx="1"/>
          </p:nvPr>
        </p:nvSpPr>
        <p:spPr>
          <a:xfrm>
            <a:off x="457200" y="980728"/>
            <a:ext cx="8229600" cy="5256584"/>
          </a:xfrm>
        </p:spPr>
        <p:txBody>
          <a:bodyPr/>
          <a:lstStyle>
            <a:lvl1pPr>
              <a:lnSpc>
                <a:spcPct val="150000"/>
              </a:lnSpc>
              <a:buSzPct val="100000"/>
              <a:defRPr>
                <a:latin typeface="游ゴシック Medium" panose="020B0500000000000000" pitchFamily="50" charset="-128"/>
                <a:ea typeface="游ゴシック Medium" panose="020B0500000000000000" pitchFamily="50" charset="-128"/>
              </a:defRPr>
            </a:lvl1pPr>
            <a:lvl2pPr>
              <a:lnSpc>
                <a:spcPct val="150000"/>
              </a:lnSpc>
              <a:buSzPct val="100000"/>
              <a:defRPr>
                <a:latin typeface="游ゴシック Medium" panose="020B0500000000000000" pitchFamily="50" charset="-128"/>
                <a:ea typeface="游ゴシック Medium" panose="020B0500000000000000" pitchFamily="50" charset="-128"/>
              </a:defRPr>
            </a:lvl2pPr>
            <a:lvl3pPr>
              <a:lnSpc>
                <a:spcPct val="150000"/>
              </a:lnSpc>
              <a:buSzPct val="100000"/>
              <a:defRPr>
                <a:latin typeface="游ゴシック Medium" panose="020B0500000000000000" pitchFamily="50" charset="-128"/>
                <a:ea typeface="游ゴシック Medium" panose="020B0500000000000000" pitchFamily="50" charset="-128"/>
              </a:defRPr>
            </a:lvl3pPr>
            <a:lvl4pPr>
              <a:lnSpc>
                <a:spcPct val="150000"/>
              </a:lnSpc>
              <a:buSzPct val="100000"/>
              <a:defRPr>
                <a:latin typeface="游ゴシック Medium" panose="020B0500000000000000" pitchFamily="50" charset="-128"/>
                <a:ea typeface="游ゴシック Medium" panose="020B0500000000000000" pitchFamily="50" charset="-128"/>
              </a:defRPr>
            </a:lvl4pPr>
            <a:lvl5pPr>
              <a:lnSpc>
                <a:spcPct val="150000"/>
              </a:lnSpc>
              <a:buSzPct val="100000"/>
              <a:defRPr>
                <a:latin typeface="游ゴシック Medium" panose="020B0500000000000000" pitchFamily="50" charset="-128"/>
                <a:ea typeface="游ゴシック Medium" panose="020B05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latin typeface="游ゴシック Medium" panose="020B0500000000000000" pitchFamily="50" charset="-128"/>
                <a:ea typeface="游ゴシック Medium" panose="020B0500000000000000" pitchFamily="50" charset="-128"/>
              </a:defRPr>
            </a:lvl1pPr>
          </a:lstStyle>
          <a:p>
            <a:fld id="{97DC0661-D42D-493A-81EC-A8ED8425E717}" type="datetime1">
              <a:rPr lang="ja-JP" altLang="en-US" smtClean="0"/>
              <a:t>2017/10/22</a:t>
            </a:fld>
            <a:endParaRPr lang="ja-JP" altLang="en-US"/>
          </a:p>
        </p:txBody>
      </p:sp>
      <p:sp>
        <p:nvSpPr>
          <p:cNvPr id="6" name="Rectangle 6"/>
          <p:cNvSpPr>
            <a:spLocks noGrp="1" noChangeArrowheads="1"/>
          </p:cNvSpPr>
          <p:nvPr>
            <p:ph type="sldNum" sz="quarter" idx="12"/>
          </p:nvPr>
        </p:nvSpPr>
        <p:spPr>
          <a:xfrm>
            <a:off x="7020272" y="6453336"/>
            <a:ext cx="2133600" cy="457200"/>
          </a:xfrm>
          <a:prstGeom prst="rect">
            <a:avLst/>
          </a:prstGeom>
        </p:spPr>
        <p:txBody>
          <a:bodyPr/>
          <a:lstStyle>
            <a:lvl1pPr algn="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3369014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出題レイアウト">
    <p:spTree>
      <p:nvGrpSpPr>
        <p:cNvPr id="1" name=""/>
        <p:cNvGrpSpPr/>
        <p:nvPr/>
      </p:nvGrpSpPr>
      <p:grpSpPr>
        <a:xfrm>
          <a:off x="0" y="0"/>
          <a:ext cx="0" cy="0"/>
          <a:chOff x="0" y="0"/>
          <a:chExt cx="0" cy="0"/>
        </a:xfrm>
      </p:grpSpPr>
      <p:sp>
        <p:nvSpPr>
          <p:cNvPr id="10" name="正方形/長方形 9"/>
          <p:cNvSpPr/>
          <p:nvPr userDrawn="1"/>
        </p:nvSpPr>
        <p:spPr bwMode="auto">
          <a:xfrm>
            <a:off x="467544" y="1196752"/>
            <a:ext cx="8218488" cy="5256584"/>
          </a:xfrm>
          <a:prstGeom prst="rect">
            <a:avLst/>
          </a:prstGeom>
          <a:solidFill>
            <a:schemeClr val="accent3">
              <a:lumMod val="20000"/>
              <a:lumOff val="80000"/>
            </a:schemeClr>
          </a:solidFill>
          <a:ln w="12700"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a:ln>
                <a:noFill/>
              </a:ln>
              <a:solidFill>
                <a:schemeClr val="tx1"/>
              </a:solidFill>
              <a:effectLst/>
              <a:latin typeface="Arial" charset="0"/>
              <a:ea typeface="ＭＳ Ｐゴシック" pitchFamily="50" charset="-128"/>
            </a:endParaRPr>
          </a:p>
        </p:txBody>
      </p:sp>
      <p:sp>
        <p:nvSpPr>
          <p:cNvPr id="3" name="コンテンツ プレースホルダ 2"/>
          <p:cNvSpPr>
            <a:spLocks noGrp="1"/>
          </p:cNvSpPr>
          <p:nvPr>
            <p:ph sz="half" idx="1"/>
          </p:nvPr>
        </p:nvSpPr>
        <p:spPr>
          <a:xfrm>
            <a:off x="611560" y="1412776"/>
            <a:ext cx="7848872" cy="4824536"/>
          </a:xfrm>
        </p:spPr>
        <p:txBody>
          <a:bodyPr/>
          <a:lstStyle>
            <a:lvl1pPr>
              <a:lnSpc>
                <a:spcPct val="100000"/>
              </a:lnSpc>
              <a:defRPr sz="1800"/>
            </a:lvl1pPr>
            <a:lvl2pPr>
              <a:lnSpc>
                <a:spcPct val="100000"/>
              </a:lnSpc>
              <a:defRPr lang="ja-JP" altLang="en-US" sz="1600"/>
            </a:lvl2pPr>
            <a:lvl3pPr>
              <a:lnSpc>
                <a:spcPct val="100000"/>
              </a:lnSpc>
              <a:defRPr sz="1400"/>
            </a:lvl3pPr>
            <a:lvl4pPr>
              <a:lnSpc>
                <a:spcPct val="100000"/>
              </a:lnSpc>
              <a:defRPr sz="1400"/>
            </a:lvl4pPr>
            <a:lvl5pPr>
              <a:lnSpc>
                <a:spcPct val="100000"/>
              </a:lnSpc>
              <a:defRPr sz="14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 name="コンテンツ プレースホルダー 15"/>
          <p:cNvSpPr>
            <a:spLocks noGrp="1"/>
          </p:cNvSpPr>
          <p:nvPr>
            <p:ph sz="quarter" idx="10"/>
          </p:nvPr>
        </p:nvSpPr>
        <p:spPr>
          <a:xfrm>
            <a:off x="467544" y="836712"/>
            <a:ext cx="8218487" cy="360040"/>
          </a:xfrm>
        </p:spPr>
        <p:txBody>
          <a:bodyPr/>
          <a:lstStyle>
            <a:lvl1pPr marL="0" indent="0" algn="ctr">
              <a:lnSpc>
                <a:spcPct val="100000"/>
              </a:lnSpc>
              <a:buFontTx/>
              <a:buNone/>
              <a:defRPr sz="1800" b="1">
                <a:solidFill>
                  <a:schemeClr val="tx2"/>
                </a:solidFill>
              </a:defRPr>
            </a:lvl1pPr>
          </a:lstStyle>
          <a:p>
            <a:pPr lvl="0"/>
            <a:r>
              <a:rPr kumimoji="1" lang="ja-JP" altLang="en-US"/>
              <a:t>マスター テキストの書式設定</a:t>
            </a:r>
          </a:p>
        </p:txBody>
      </p:sp>
      <p:sp>
        <p:nvSpPr>
          <p:cNvPr id="17" name="テキスト ボックス 16"/>
          <p:cNvSpPr txBox="1"/>
          <p:nvPr userDrawn="1"/>
        </p:nvSpPr>
        <p:spPr bwMode="auto">
          <a:xfrm>
            <a:off x="683568" y="260648"/>
            <a:ext cx="8136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l"/>
            <a:r>
              <a:rPr kumimoji="1" lang="ja-JP" altLang="en-US" sz="3600" b="0" kern="0">
                <a:solidFill>
                  <a:schemeClr val="tx2"/>
                </a:solidFill>
                <a:latin typeface="游ゴシック Medium" panose="020B0500000000000000" pitchFamily="50" charset="-128"/>
                <a:ea typeface="游ゴシック Medium" panose="020B0500000000000000" pitchFamily="50" charset="-128"/>
              </a:rPr>
              <a:t>出題</a:t>
            </a:r>
          </a:p>
        </p:txBody>
      </p:sp>
    </p:spTree>
    <p:extLst>
      <p:ext uri="{BB962C8B-B14F-4D97-AF65-F5344CB8AC3E}">
        <p14:creationId xmlns:p14="http://schemas.microsoft.com/office/powerpoint/2010/main" val="75540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298818E5-5E1B-4F44-A8C4-8C37D7635254}" type="datetime1">
              <a:rPr lang="ja-JP" altLang="en-US" smtClean="0"/>
              <a:t>2017/10/22</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215086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解答例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A0E87560-B021-4507-B02C-5324DB7D21D7}" type="datetime1">
              <a:rPr lang="ja-JP" altLang="en-US" smtClean="0"/>
              <a:t>2017/10/22</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
        <p:nvSpPr>
          <p:cNvPr id="6" name="直角三角形 5"/>
          <p:cNvSpPr>
            <a:spLocks noChangeAspect="1"/>
          </p:cNvSpPr>
          <p:nvPr userDrawn="1"/>
        </p:nvSpPr>
        <p:spPr bwMode="auto">
          <a:xfrm rot="5400000">
            <a:off x="0" y="0"/>
            <a:ext cx="763200" cy="763200"/>
          </a:xfrm>
          <a:prstGeom prst="rtTriangle">
            <a:avLst/>
          </a:prstGeom>
          <a:solidFill>
            <a:srgbClr val="FFE8B3">
              <a:lumMod val="75000"/>
            </a:srgbClr>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7" name="直角三角形 6"/>
          <p:cNvSpPr>
            <a:spLocks noChangeAspect="1"/>
          </p:cNvSpPr>
          <p:nvPr userDrawn="1"/>
        </p:nvSpPr>
        <p:spPr bwMode="auto">
          <a:xfrm rot="16200000">
            <a:off x="8380800" y="6095400"/>
            <a:ext cx="763200" cy="763200"/>
          </a:xfrm>
          <a:prstGeom prst="rtTriangle">
            <a:avLst/>
          </a:prstGeom>
          <a:solidFill>
            <a:srgbClr val="FFE8B3">
              <a:lumMod val="75000"/>
            </a:srgbClr>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17985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0A4A539F-54F1-4933-9A7D-3BC2E119C0A0}" type="datetime1">
              <a:rPr lang="ja-JP" altLang="en-US" smtClean="0"/>
              <a:t>2017/10/22</a:t>
            </a:fld>
            <a:endParaRPr lang="ja-JP" altLang="en-US"/>
          </a:p>
        </p:txBody>
      </p:sp>
      <p:sp>
        <p:nvSpPr>
          <p:cNvPr id="3"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4"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172377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7813"/>
            <a:ext cx="8229600" cy="58531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4F3E2444-4F3D-4A62-8D4C-7B0F84AB1AF4}" type="datetime1">
              <a:rPr lang="ja-JP" altLang="en-US" smtClean="0"/>
              <a:t>2017/10/22</a:t>
            </a:fld>
            <a:endParaRPr lang="ja-JP" altLang="en-US"/>
          </a:p>
        </p:txBody>
      </p:sp>
      <p:sp>
        <p:nvSpPr>
          <p:cNvPr id="4" name="Rectangle 5"/>
          <p:cNvSpPr>
            <a:spLocks noGrp="1" noChangeArrowheads="1"/>
          </p:cNvSpPr>
          <p:nvPr>
            <p:ph type="ftr" sz="quarter" idx="11"/>
          </p:nvPr>
        </p:nvSpPr>
        <p:spPr>
          <a:xfrm>
            <a:off x="2714625" y="6248400"/>
            <a:ext cx="3786188"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endParaRPr lang="ja-JP" altLang="en-US"/>
          </a:p>
        </p:txBody>
      </p:sp>
      <p:sp>
        <p:nvSpPr>
          <p:cNvPr id="5" name="Rectangle 6"/>
          <p:cNvSpPr>
            <a:spLocks noGrp="1" noChangeArrowheads="1"/>
          </p:cNvSpPr>
          <p:nvPr>
            <p:ph type="sldNum" sz="quarter" idx="12"/>
          </p:nvPr>
        </p:nvSpPr>
        <p:spPr>
          <a:xfrm>
            <a:off x="6553200" y="6243638"/>
            <a:ext cx="2133600" cy="457200"/>
          </a:xfrm>
          <a:prstGeom prst="rect">
            <a:avLst/>
          </a:prstGeom>
          <a:ln/>
        </p:spPr>
        <p:txBody>
          <a:bodyPr/>
          <a:lstStyle>
            <a:lvl1pPr>
              <a:defRPr>
                <a:latin typeface="游ゴシック Medium" panose="020B0500000000000000" pitchFamily="50" charset="-128"/>
                <a:ea typeface="游ゴシック Medium" panose="020B0500000000000000" pitchFamily="50" charset="-128"/>
              </a:defRPr>
            </a:lvl1pPr>
          </a:lstStyle>
          <a:p>
            <a:fld id="{D2D8002D-B5B0-4BAC-B1F6-782DDCCE6D9C}" type="slidenum">
              <a:rPr lang="ja-JP" altLang="en-US" smtClean="0"/>
              <a:pPr/>
              <a:t>‹#›</a:t>
            </a:fld>
            <a:endParaRPr lang="ja-JP" altLang="en-US"/>
          </a:p>
        </p:txBody>
      </p:sp>
    </p:spTree>
    <p:extLst>
      <p:ext uri="{BB962C8B-B14F-4D97-AF65-F5344CB8AC3E}">
        <p14:creationId xmlns:p14="http://schemas.microsoft.com/office/powerpoint/2010/main" val="239369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992" y="260648"/>
            <a:ext cx="8218488" cy="50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マスタ タイトルの書式設定</a:t>
            </a:r>
          </a:p>
        </p:txBody>
      </p:sp>
      <p:sp>
        <p:nvSpPr>
          <p:cNvPr id="1027" name="Rectangle 3"/>
          <p:cNvSpPr>
            <a:spLocks noGrp="1" noChangeArrowheads="1"/>
          </p:cNvSpPr>
          <p:nvPr>
            <p:ph type="body" idx="1"/>
          </p:nvPr>
        </p:nvSpPr>
        <p:spPr bwMode="auto">
          <a:xfrm>
            <a:off x="457200" y="908720"/>
            <a:ext cx="8229600"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マスタ テキストの書式設定</a:t>
            </a:r>
          </a:p>
          <a:p>
            <a:pPr lvl="1"/>
            <a:r>
              <a:rPr lang="en-US" altLang="ja-JP"/>
              <a:t>第 2 レベル</a:t>
            </a:r>
          </a:p>
          <a:p>
            <a:pPr lvl="2"/>
            <a:r>
              <a:rPr lang="en-US" altLang="ja-JP"/>
              <a:t>第 3 レベル</a:t>
            </a:r>
          </a:p>
          <a:p>
            <a:pPr lvl="3"/>
            <a:r>
              <a:rPr lang="en-US" altLang="ja-JP"/>
              <a:t>第 4 レベル</a:t>
            </a:r>
          </a:p>
          <a:p>
            <a:pPr lvl="4"/>
            <a:r>
              <a:rPr lang="en-US" altLang="ja-JP"/>
              <a:t>第 5 レベル</a:t>
            </a:r>
          </a:p>
        </p:txBody>
      </p:sp>
      <p:sp>
        <p:nvSpPr>
          <p:cNvPr id="2" name="正方形/長方形 1"/>
          <p:cNvSpPr/>
          <p:nvPr userDrawn="1"/>
        </p:nvSpPr>
        <p:spPr>
          <a:xfrm>
            <a:off x="3467818" y="6477000"/>
            <a:ext cx="2307042" cy="246221"/>
          </a:xfrm>
          <a:prstGeom prst="rect">
            <a:avLst/>
          </a:prstGeom>
        </p:spPr>
        <p:txBody>
          <a:bodyPr wrap="none">
            <a:spAutoFit/>
          </a:bodyPr>
          <a:lstStyle/>
          <a:p>
            <a:r>
              <a:rPr lang="en-US" altLang="ja-JP" sz="1000" b="0">
                <a:latin typeface="游ゴシック Medium" panose="020B0500000000000000" pitchFamily="50" charset="-128"/>
                <a:ea typeface="游ゴシック Medium" panose="020B0500000000000000" pitchFamily="50" charset="-128"/>
              </a:rPr>
              <a:t>Copyright </a:t>
            </a:r>
            <a:r>
              <a:rPr lang="ja-JP" altLang="en-US" sz="1000" b="0">
                <a:latin typeface="游ゴシック Medium" panose="020B0500000000000000" pitchFamily="50" charset="-128"/>
                <a:ea typeface="游ゴシック Medium" panose="020B0500000000000000" pitchFamily="50" charset="-128"/>
              </a:rPr>
              <a:t>アイデアクラフト　</a:t>
            </a:r>
            <a:r>
              <a:rPr lang="en-US" altLang="ja-JP" sz="1000" b="0">
                <a:latin typeface="游ゴシック Medium" panose="020B0500000000000000" pitchFamily="50" charset="-128"/>
                <a:ea typeface="游ゴシック Medium" panose="020B0500000000000000" pitchFamily="50" charset="-128"/>
              </a:rPr>
              <a:t>2017</a:t>
            </a:r>
            <a:endParaRPr lang="ja-JP" altLang="en-US" sz="1000" b="0">
              <a:latin typeface="游ゴシック Medium" panose="020B0500000000000000" pitchFamily="50" charset="-128"/>
              <a:ea typeface="游ゴシック Medium" panose="020B0500000000000000" pitchFamily="50" charset="-128"/>
            </a:endParaRPr>
          </a:p>
        </p:txBody>
      </p:sp>
      <p:sp>
        <p:nvSpPr>
          <p:cNvPr id="7" name="直角三角形 6"/>
          <p:cNvSpPr>
            <a:spLocks noChangeAspect="1"/>
          </p:cNvSpPr>
          <p:nvPr userDrawn="1"/>
        </p:nvSpPr>
        <p:spPr bwMode="auto">
          <a:xfrm rot="5400000">
            <a:off x="0" y="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
        <p:nvSpPr>
          <p:cNvPr id="8" name="直角三角形 7"/>
          <p:cNvSpPr>
            <a:spLocks noChangeAspect="1"/>
          </p:cNvSpPr>
          <p:nvPr userDrawn="1"/>
        </p:nvSpPr>
        <p:spPr bwMode="auto">
          <a:xfrm rot="16200000">
            <a:off x="8380800" y="6095400"/>
            <a:ext cx="763200" cy="763200"/>
          </a:xfrm>
          <a:prstGeom prst="rtTriangle">
            <a:avLst/>
          </a:prstGeom>
          <a:solidFill>
            <a:schemeClr val="accent1"/>
          </a:solidFill>
          <a:ln w="1270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292929"/>
              </a:solidFill>
              <a:effectLst/>
              <a:uLnTx/>
              <a:uFillTx/>
              <a:latin typeface="Arial" charset="0"/>
            </a:endParaRPr>
          </a:p>
        </p:txBody>
      </p:sp>
    </p:spTree>
    <p:extLst>
      <p:ext uri="{BB962C8B-B14F-4D97-AF65-F5344CB8AC3E}">
        <p14:creationId xmlns:p14="http://schemas.microsoft.com/office/powerpoint/2010/main" val="96660133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7" r:id="rId3"/>
    <p:sldLayoutId id="2147483679" r:id="rId4"/>
    <p:sldLayoutId id="2147483686" r:id="rId5"/>
    <p:sldLayoutId id="2147483680" r:id="rId6"/>
    <p:sldLayoutId id="2147483685" r:id="rId7"/>
  </p:sldLayoutIdLst>
  <p:hf hdr="0" ftr="0" dt="0"/>
  <p:txStyles>
    <p:titleStyle>
      <a:lvl1pPr algn="l" rtl="0" eaLnBrk="1" fontAlgn="base" hangingPunct="1">
        <a:spcBef>
          <a:spcPct val="0"/>
        </a:spcBef>
        <a:spcAft>
          <a:spcPct val="0"/>
        </a:spcAft>
        <a:defRPr kumimoji="1" sz="3400" b="1">
          <a:solidFill>
            <a:schemeClr val="tx2"/>
          </a:solidFill>
          <a:latin typeface="游ゴシック" panose="020B0400000000000000" pitchFamily="50" charset="-128"/>
          <a:ea typeface="游ゴシック" panose="020B0400000000000000" pitchFamily="50" charset="-128"/>
          <a:cs typeface="+mj-cs"/>
        </a:defRPr>
      </a:lvl1pPr>
      <a:lvl2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2pPr>
      <a:lvl3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3pPr>
      <a:lvl4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4pPr>
      <a:lvl5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5pPr>
      <a:lvl6pPr marL="4572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6pPr>
      <a:lvl7pPr marL="9144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7pPr>
      <a:lvl8pPr marL="13716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8pPr>
      <a:lvl9pPr marL="18288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9pPr>
    </p:titleStyle>
    <p:bodyStyle>
      <a:lvl1pPr marL="342900" indent="-342900" algn="l" rtl="0" eaLnBrk="1" fontAlgn="base" hangingPunct="1">
        <a:lnSpc>
          <a:spcPct val="150000"/>
        </a:lnSpc>
        <a:spcBef>
          <a:spcPct val="20000"/>
        </a:spcBef>
        <a:spcAft>
          <a:spcPct val="0"/>
        </a:spcAft>
        <a:buClr>
          <a:schemeClr val="accent1"/>
        </a:buClr>
        <a:buSzPct val="65000"/>
        <a:buFont typeface="Wingdings" panose="05000000000000000000" pitchFamily="2" charset="2"/>
        <a:buChar char="n"/>
        <a:defRPr kumimoji="1" sz="2000">
          <a:solidFill>
            <a:schemeClr val="tx1"/>
          </a:solidFill>
          <a:latin typeface="游ゴシック Medium" panose="020B0500000000000000" pitchFamily="50" charset="-128"/>
          <a:ea typeface="游ゴシック Medium" panose="020B0500000000000000" pitchFamily="50" charset="-128"/>
          <a:cs typeface="+mn-cs"/>
        </a:defRPr>
      </a:lvl1pPr>
      <a:lvl2pPr marL="669925" indent="-325438" algn="l" rtl="0" eaLnBrk="1" fontAlgn="base" hangingPunct="1">
        <a:lnSpc>
          <a:spcPct val="150000"/>
        </a:lnSpc>
        <a:spcBef>
          <a:spcPct val="20000"/>
        </a:spcBef>
        <a:spcAft>
          <a:spcPct val="0"/>
        </a:spcAft>
        <a:buClr>
          <a:schemeClr val="accent1"/>
        </a:buClr>
        <a:buSzPct val="60000"/>
        <a:buFont typeface="Wingdings" panose="05000000000000000000" pitchFamily="2" charset="2"/>
        <a:buChar char="q"/>
        <a:defRPr kumimoji="1" sz="1800">
          <a:solidFill>
            <a:schemeClr val="tx1"/>
          </a:solidFill>
          <a:latin typeface="游ゴシック Medium" panose="020B0500000000000000" pitchFamily="50" charset="-128"/>
          <a:ea typeface="游ゴシック Medium" panose="020B0500000000000000" pitchFamily="50" charset="-128"/>
        </a:defRPr>
      </a:lvl2pPr>
      <a:lvl3pPr marL="1022350" indent="-350838" algn="l" rtl="0" eaLnBrk="1" fontAlgn="base" hangingPunct="1">
        <a:lnSpc>
          <a:spcPct val="150000"/>
        </a:lnSpc>
        <a:spcBef>
          <a:spcPct val="20000"/>
        </a:spcBef>
        <a:spcAft>
          <a:spcPct val="0"/>
        </a:spcAft>
        <a:buClr>
          <a:schemeClr val="accent1"/>
        </a:buClr>
        <a:buSzPct val="65000"/>
        <a:buFont typeface="Wingdings" panose="05000000000000000000" pitchFamily="2" charset="2"/>
        <a:buChar char="n"/>
        <a:defRPr kumimoji="1" sz="1600">
          <a:solidFill>
            <a:schemeClr val="tx1"/>
          </a:solidFill>
          <a:latin typeface="游ゴシック Medium" panose="020B0500000000000000" pitchFamily="50" charset="-128"/>
          <a:ea typeface="游ゴシック Medium" panose="020B0500000000000000" pitchFamily="50" charset="-128"/>
        </a:defRPr>
      </a:lvl3pPr>
      <a:lvl4pPr marL="1339850" indent="-315913" algn="l" rtl="0" eaLnBrk="1" fontAlgn="base" hangingPunct="1">
        <a:lnSpc>
          <a:spcPct val="150000"/>
        </a:lnSpc>
        <a:spcBef>
          <a:spcPct val="20000"/>
        </a:spcBef>
        <a:spcAft>
          <a:spcPct val="0"/>
        </a:spcAft>
        <a:buClr>
          <a:schemeClr val="accent1"/>
        </a:buClr>
        <a:buSzPct val="70000"/>
        <a:buFont typeface="Wingdings" panose="05000000000000000000" pitchFamily="2" charset="2"/>
        <a:buChar char="q"/>
        <a:defRPr kumimoji="1" sz="1400">
          <a:solidFill>
            <a:schemeClr val="tx1"/>
          </a:solidFill>
          <a:latin typeface="游ゴシック Medium" panose="020B0500000000000000" pitchFamily="50" charset="-128"/>
          <a:ea typeface="游ゴシック Medium" panose="020B0500000000000000" pitchFamily="50" charset="-128"/>
        </a:defRPr>
      </a:lvl4pPr>
      <a:lvl5pPr marL="1681163" indent="-339725" algn="l" rtl="0" eaLnBrk="1" fontAlgn="base" hangingPunct="1">
        <a:lnSpc>
          <a:spcPct val="150000"/>
        </a:lnSpc>
        <a:spcBef>
          <a:spcPct val="20000"/>
        </a:spcBef>
        <a:spcAft>
          <a:spcPct val="0"/>
        </a:spcAft>
        <a:buClr>
          <a:schemeClr val="accent1"/>
        </a:buClr>
        <a:buSzPct val="75000"/>
        <a:buFont typeface="Wingdings" panose="05000000000000000000" pitchFamily="2" charset="2"/>
        <a:buChar char="§"/>
        <a:defRPr kumimoji="1" sz="1200">
          <a:solidFill>
            <a:schemeClr val="tx1"/>
          </a:solidFill>
          <a:latin typeface="游ゴシック Medium" panose="020B0500000000000000" pitchFamily="50" charset="-128"/>
          <a:ea typeface="游ゴシック Medium" panose="020B0500000000000000" pitchFamily="50" charset="-128"/>
        </a:defRPr>
      </a:lvl5pPr>
      <a:lvl6pPr marL="21383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6pPr>
      <a:lvl7pPr marL="25955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7pPr>
      <a:lvl8pPr marL="30527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8pPr>
      <a:lvl9pPr marL="3509963" indent="-339725" algn="l" rtl="0" eaLnBrk="1" fontAlgn="base" hangingPunct="1">
        <a:spcBef>
          <a:spcPct val="20000"/>
        </a:spcBef>
        <a:spcAft>
          <a:spcPct val="0"/>
        </a:spcAft>
        <a:buClr>
          <a:srgbClr val="0000CC"/>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ideacraft.jp/contactnotic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ejje.weblio.jp/content/%E5%8B%95%E6%8F%BA%E3%81%95%E3%81%9B%E3%82%8B" TargetMode="External"/><Relationship Id="rId2" Type="http://schemas.openxmlformats.org/officeDocument/2006/relationships/hyperlink" Target="http://ejje.weblio.jp/content/%E7%84%A6%E3%82%89%E3%81%9B%E3%82%8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2204864"/>
            <a:ext cx="7623175" cy="1512168"/>
          </a:xfrm>
        </p:spPr>
        <p:txBody>
          <a:bodyPr>
            <a:normAutofit fontScale="90000"/>
          </a:bodyPr>
          <a:lstStyle/>
          <a:p>
            <a:r>
              <a:rPr lang="en-US" altLang="ja-JP" sz="2700"/>
              <a:t>Pictlet #5</a:t>
            </a:r>
            <a:br>
              <a:rPr lang="en-US" altLang="ja-JP" sz="3100"/>
            </a:br>
            <a:r>
              <a:rPr kumimoji="1" lang="ja-JP" altLang="en-US" sz="3600" b="1">
                <a:latin typeface="游ゴシック" panose="020B0400000000000000" pitchFamily="50" charset="-128"/>
                <a:ea typeface="游ゴシック" panose="020B0400000000000000" pitchFamily="50" charset="-128"/>
              </a:rPr>
              <a:t>「焦らせる」「動揺させる」</a:t>
            </a:r>
            <a:br>
              <a:rPr kumimoji="1" lang="en-US" altLang="ja-JP" sz="3600" b="1">
                <a:latin typeface="游ゴシック" panose="020B0400000000000000" pitchFamily="50" charset="-128"/>
                <a:ea typeface="游ゴシック" panose="020B0400000000000000" pitchFamily="50" charset="-128"/>
              </a:rPr>
            </a:br>
            <a:r>
              <a:rPr kumimoji="1" lang="ja-JP" altLang="en-US" sz="3600" b="1">
                <a:latin typeface="游ゴシック" panose="020B0400000000000000" pitchFamily="50" charset="-128"/>
                <a:ea typeface="游ゴシック" panose="020B0400000000000000" pitchFamily="50" charset="-128"/>
              </a:rPr>
              <a:t>を表す英単語</a:t>
            </a:r>
          </a:p>
        </p:txBody>
      </p:sp>
      <p:sp>
        <p:nvSpPr>
          <p:cNvPr id="3" name="サブタイトル 2"/>
          <p:cNvSpPr>
            <a:spLocks noGrp="1"/>
          </p:cNvSpPr>
          <p:nvPr>
            <p:ph type="subTitle" idx="1"/>
          </p:nvPr>
        </p:nvSpPr>
        <p:spPr/>
        <p:txBody>
          <a:bodyPr>
            <a:normAutofit/>
          </a:bodyPr>
          <a:lstStyle/>
          <a:p>
            <a:r>
              <a:rPr kumimoji="1" lang="ja-JP" altLang="en-US" sz="2400" b="1">
                <a:latin typeface="游ゴシック" panose="020B0400000000000000" pitchFamily="50" charset="-128"/>
                <a:ea typeface="游ゴシック" panose="020B0400000000000000" pitchFamily="50" charset="-128"/>
              </a:rPr>
              <a:t>アイデアクラフト　開米瑞浩</a:t>
            </a:r>
          </a:p>
        </p:txBody>
      </p:sp>
      <p:sp>
        <p:nvSpPr>
          <p:cNvPr id="4" name="テキスト ボックス 3"/>
          <p:cNvSpPr txBox="1"/>
          <p:nvPr/>
        </p:nvSpPr>
        <p:spPr bwMode="auto">
          <a:xfrm>
            <a:off x="683568" y="5282624"/>
            <a:ext cx="7992888"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marL="285750" indent="-285750">
              <a:buFont typeface="Wingdings" panose="05000000000000000000" pitchFamily="2" charset="2"/>
              <a:buChar char="ü"/>
            </a:pPr>
            <a:r>
              <a:rPr kumimoji="1" lang="ja-JP" altLang="en-US" sz="1400" b="0" kern="0">
                <a:latin typeface="游ゴシック" panose="020B0400000000000000" pitchFamily="50" charset="-128"/>
                <a:ea typeface="游ゴシック" panose="020B0400000000000000" pitchFamily="50" charset="-128"/>
              </a:rPr>
              <a:t>本書はいくつかの英単語の意味の違いを</a:t>
            </a:r>
            <a:r>
              <a:rPr kumimoji="1" lang="ja-JP" altLang="en-US" sz="1400" kern="0">
                <a:solidFill>
                  <a:schemeClr val="accent2">
                    <a:lumMod val="75000"/>
                  </a:schemeClr>
                </a:solidFill>
                <a:latin typeface="游ゴシック" panose="020B0400000000000000" pitchFamily="50" charset="-128"/>
                <a:ea typeface="游ゴシック" panose="020B0400000000000000" pitchFamily="50" charset="-128"/>
              </a:rPr>
              <a:t>図解表現</a:t>
            </a:r>
            <a:r>
              <a:rPr kumimoji="1" lang="ja-JP" altLang="en-US" sz="1400" b="0" kern="0">
                <a:latin typeface="游ゴシック" panose="020B0400000000000000" pitchFamily="50" charset="-128"/>
                <a:ea typeface="游ゴシック" panose="020B0400000000000000" pitchFamily="50" charset="-128"/>
              </a:rPr>
              <a:t>した</a:t>
            </a:r>
            <a:r>
              <a:rPr kumimoji="1" lang="ja-JP" altLang="en-US" sz="1400" b="0" kern="0">
                <a:solidFill>
                  <a:schemeClr val="accent2">
                    <a:lumMod val="75000"/>
                  </a:schemeClr>
                </a:solidFill>
                <a:latin typeface="游ゴシック" panose="020B0400000000000000" pitchFamily="50" charset="-128"/>
                <a:ea typeface="游ゴシック" panose="020B0400000000000000" pitchFamily="50" charset="-128"/>
              </a:rPr>
              <a:t>ピクトレット</a:t>
            </a:r>
            <a:r>
              <a:rPr kumimoji="1" lang="ja-JP" altLang="en-US" sz="1400" b="0" kern="0">
                <a:latin typeface="游ゴシック" panose="020B0400000000000000" pitchFamily="50" charset="-128"/>
                <a:ea typeface="游ゴシック" panose="020B0400000000000000" pitchFamily="50" charset="-128"/>
              </a:rPr>
              <a:t>です。</a:t>
            </a:r>
            <a:endParaRPr kumimoji="1"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lang="ja-JP" altLang="en-US" sz="1400" b="0" kern="0">
                <a:latin typeface="游ゴシック" panose="020B0400000000000000" pitchFamily="50" charset="-128"/>
                <a:ea typeface="游ゴシック" panose="020B0400000000000000" pitchFamily="50" charset="-128"/>
              </a:rPr>
              <a:t>本書の著作権は開米瑞浩が保持しますが、図版の引用にあたって著作権表記をしていただく必要はありません。本書の図版は自由に引用／改変使用可能です。</a:t>
            </a:r>
            <a:endParaRPr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kumimoji="1" lang="ja-JP" altLang="en-US" sz="1400" b="0" kern="0">
                <a:latin typeface="游ゴシック" panose="020B0400000000000000" pitchFamily="50" charset="-128"/>
                <a:ea typeface="游ゴシック" panose="020B0400000000000000" pitchFamily="50" charset="-128"/>
              </a:rPr>
              <a:t>本書の内容についての技術的正確性は保証しません。</a:t>
            </a:r>
            <a:endParaRPr kumimoji="1" lang="en-US" altLang="ja-JP" sz="1400" b="0" kern="0">
              <a:latin typeface="游ゴシック" panose="020B0400000000000000" pitchFamily="50" charset="-128"/>
              <a:ea typeface="游ゴシック" panose="020B0400000000000000" pitchFamily="50" charset="-128"/>
            </a:endParaRPr>
          </a:p>
          <a:p>
            <a:pPr marL="285750" indent="-285750">
              <a:buFont typeface="Wingdings" panose="05000000000000000000" pitchFamily="2" charset="2"/>
              <a:buChar char="ü"/>
            </a:pPr>
            <a:r>
              <a:rPr lang="ja-JP" altLang="en-US" sz="1400" b="0" kern="0">
                <a:latin typeface="游ゴシック" panose="020B0400000000000000" pitchFamily="50" charset="-128"/>
                <a:ea typeface="游ゴシック" panose="020B0400000000000000" pitchFamily="50" charset="-128"/>
              </a:rPr>
              <a:t>本書についての誤りの指摘や改善提案、別案の提供は末尾記載の連絡先までお願いします。</a:t>
            </a:r>
            <a:endParaRPr kumimoji="1" lang="en-US" altLang="ja-JP" sz="1400" b="0" ker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32530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7E420-4BA8-4F3D-B55D-BAAD4F8CC496}"/>
              </a:ext>
            </a:extLst>
          </p:cNvPr>
          <p:cNvSpPr>
            <a:spLocks noGrp="1"/>
          </p:cNvSpPr>
          <p:nvPr>
            <p:ph type="title"/>
          </p:nvPr>
        </p:nvSpPr>
        <p:spPr/>
        <p:txBody>
          <a:bodyPr/>
          <a:lstStyle/>
          <a:p>
            <a:r>
              <a:rPr kumimoji="1" lang="ja-JP" altLang="en-US" sz="2800" b="1">
                <a:latin typeface="游ゴシック" panose="020B0400000000000000" pitchFamily="50" charset="-128"/>
                <a:ea typeface="游ゴシック" panose="020B0400000000000000" pitchFamily="50" charset="-128"/>
              </a:rPr>
              <a:t>お問合せおよびご感想受付</a:t>
            </a:r>
          </a:p>
        </p:txBody>
      </p:sp>
      <p:sp>
        <p:nvSpPr>
          <p:cNvPr id="4" name="正方形/長方形 3">
            <a:extLst>
              <a:ext uri="{FF2B5EF4-FFF2-40B4-BE49-F238E27FC236}">
                <a16:creationId xmlns:a16="http://schemas.microsoft.com/office/drawing/2014/main" id="{3D35514A-5ED5-4341-B660-95C99C7ED361}"/>
              </a:ext>
            </a:extLst>
          </p:cNvPr>
          <p:cNvSpPr/>
          <p:nvPr/>
        </p:nvSpPr>
        <p:spPr>
          <a:xfrm>
            <a:off x="673992" y="1043601"/>
            <a:ext cx="7786440" cy="707886"/>
          </a:xfrm>
          <a:prstGeom prst="rect">
            <a:avLst/>
          </a:prstGeom>
        </p:spPr>
        <p:txBody>
          <a:bodyPr wrap="square">
            <a:spAutoFit/>
          </a:bodyPr>
          <a:lstStyle/>
          <a:p>
            <a:r>
              <a:rPr lang="ja-JP" altLang="en-US" b="0">
                <a:latin typeface="游ゴシック" panose="020B0400000000000000" pitchFamily="50" charset="-128"/>
                <a:ea typeface="游ゴシック" panose="020B0400000000000000" pitchFamily="50" charset="-128"/>
              </a:rPr>
              <a:t>本書への質問、感想を歓迎します。下記お問い合わせ先へお送りください。</a:t>
            </a:r>
            <a:endParaRPr lang="en-US" altLang="ja-JP" b="0">
              <a:latin typeface="游ゴシック" panose="020B0400000000000000" pitchFamily="50" charset="-128"/>
              <a:ea typeface="游ゴシック" panose="020B0400000000000000" pitchFamily="50" charset="-128"/>
            </a:endParaRPr>
          </a:p>
        </p:txBody>
      </p:sp>
      <p:sp>
        <p:nvSpPr>
          <p:cNvPr id="7" name="テキスト ボックス 3">
            <a:extLst>
              <a:ext uri="{FF2B5EF4-FFF2-40B4-BE49-F238E27FC236}">
                <a16:creationId xmlns:a16="http://schemas.microsoft.com/office/drawing/2014/main" id="{6F1EB6F2-3C95-4B41-8454-4AAF895FDFDB}"/>
              </a:ext>
            </a:extLst>
          </p:cNvPr>
          <p:cNvSpPr txBox="1">
            <a:spLocks noChangeArrowheads="1"/>
          </p:cNvSpPr>
          <p:nvPr/>
        </p:nvSpPr>
        <p:spPr bwMode="auto">
          <a:xfrm>
            <a:off x="1331640" y="2092786"/>
            <a:ext cx="72297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000" b="1">
                <a:solidFill>
                  <a:schemeClr val="tx1"/>
                </a:solidFill>
                <a:latin typeface="Arial" panose="020B0604020202020204" pitchFamily="34" charset="0"/>
                <a:ea typeface="ＭＳ Ｐゴシック" panose="020B0600070205080204" pitchFamily="50" charset="-128"/>
              </a:defRPr>
            </a:lvl1pPr>
            <a:lvl2pPr marL="742950" indent="-285750">
              <a:defRPr kumimoji="1" sz="2000" b="1">
                <a:solidFill>
                  <a:schemeClr val="tx1"/>
                </a:solidFill>
                <a:latin typeface="Arial" panose="020B0604020202020204" pitchFamily="34" charset="0"/>
                <a:ea typeface="ＭＳ Ｐゴシック" panose="020B0600070205080204" pitchFamily="50" charset="-128"/>
              </a:defRPr>
            </a:lvl2pPr>
            <a:lvl3pPr marL="1143000" indent="-228600">
              <a:defRPr kumimoji="1" sz="2000" b="1">
                <a:solidFill>
                  <a:schemeClr val="tx1"/>
                </a:solidFill>
                <a:latin typeface="Arial" panose="020B0604020202020204" pitchFamily="34" charset="0"/>
                <a:ea typeface="ＭＳ Ｐゴシック" panose="020B0600070205080204" pitchFamily="50" charset="-128"/>
              </a:defRPr>
            </a:lvl3pPr>
            <a:lvl4pPr marL="1600200" indent="-228600">
              <a:defRPr kumimoji="1" sz="2000" b="1">
                <a:solidFill>
                  <a:schemeClr val="tx1"/>
                </a:solidFill>
                <a:latin typeface="Arial" panose="020B0604020202020204" pitchFamily="34" charset="0"/>
                <a:ea typeface="ＭＳ Ｐゴシック" panose="020B0600070205080204" pitchFamily="50" charset="-128"/>
              </a:defRPr>
            </a:lvl4pPr>
            <a:lvl5pPr marL="2057400" indent="-228600">
              <a:defRPr kumimoji="1" sz="2000" b="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b="1">
                <a:solidFill>
                  <a:schemeClr val="tx1"/>
                </a:solidFill>
                <a:latin typeface="Arial" panose="020B0604020202020204" pitchFamily="34" charset="0"/>
                <a:ea typeface="ＭＳ Ｐゴシック" panose="020B0600070205080204" pitchFamily="50" charset="-128"/>
              </a:defRPr>
            </a:lvl9pPr>
          </a:lstStyle>
          <a:p>
            <a:r>
              <a:rPr lang="ja-JP" altLang="en-US">
                <a:latin typeface="游ゴシック" panose="020B0400000000000000" pitchFamily="50" charset="-128"/>
                <a:ea typeface="游ゴシック" panose="020B0400000000000000" pitchFamily="50" charset="-128"/>
              </a:rPr>
              <a:t>お問い合わせ先 ： </a:t>
            </a:r>
            <a:r>
              <a:rPr lang="en-US" altLang="ja-JP" sz="1800">
                <a:latin typeface="游ゴシック" panose="020B0400000000000000" pitchFamily="50" charset="-128"/>
                <a:ea typeface="游ゴシック" panose="020B0400000000000000" pitchFamily="50" charset="-128"/>
                <a:hlinkClick r:id="rId2"/>
              </a:rPr>
              <a:t>http://ideacraft.jp/contactnotice/</a:t>
            </a:r>
            <a:endParaRPr lang="en-US" altLang="ja-JP" sz="1800">
              <a:latin typeface="游ゴシック" panose="020B0400000000000000" pitchFamily="50" charset="-128"/>
              <a:ea typeface="游ゴシック" panose="020B0400000000000000" pitchFamily="50" charset="-128"/>
            </a:endParaRPr>
          </a:p>
        </p:txBody>
      </p:sp>
      <p:sp>
        <p:nvSpPr>
          <p:cNvPr id="6" name="正方形/長方形 5"/>
          <p:cNvSpPr/>
          <p:nvPr/>
        </p:nvSpPr>
        <p:spPr>
          <a:xfrm>
            <a:off x="539552" y="3501008"/>
            <a:ext cx="8074472" cy="2970044"/>
          </a:xfrm>
          <a:prstGeom prst="rect">
            <a:avLst/>
          </a:prstGeom>
        </p:spPr>
        <p:txBody>
          <a:bodyPr wrap="square">
            <a:spAutoFit/>
          </a:bodyPr>
          <a:lstStyle/>
          <a:p>
            <a:pPr>
              <a:defRPr/>
            </a:pPr>
            <a:r>
              <a:rPr lang="en-US" altLang="ja-JP" sz="1100" b="0">
                <a:latin typeface="游ゴシック" panose="020B0400000000000000" pitchFamily="50" charset="-128"/>
                <a:ea typeface="游ゴシック" panose="020B0400000000000000" pitchFamily="50" charset="-128"/>
              </a:rPr>
              <a:t>IT</a:t>
            </a:r>
            <a:r>
              <a:rPr lang="ja-JP" altLang="en-US" sz="1100" b="0">
                <a:latin typeface="游ゴシック" panose="020B0400000000000000" pitchFamily="50" charset="-128"/>
                <a:ea typeface="游ゴシック" panose="020B0400000000000000" pitchFamily="50" charset="-128"/>
              </a:rPr>
              <a:t>技術者として働くうちに、</a:t>
            </a:r>
            <a:r>
              <a:rPr lang="ja-JP" altLang="en-US" sz="1100" b="0" dirty="0">
                <a:latin typeface="游ゴシック" panose="020B0400000000000000" pitchFamily="50" charset="-128"/>
                <a:ea typeface="游ゴシック" panose="020B0400000000000000" pitchFamily="50" charset="-128"/>
              </a:rPr>
              <a:t>複雑な情報をわかりやすく</a:t>
            </a:r>
            <a:r>
              <a:rPr lang="ja-JP" altLang="en-US" sz="1100" b="0">
                <a:latin typeface="游ゴシック" panose="020B0400000000000000" pitchFamily="50" charset="-128"/>
                <a:ea typeface="游ゴシック" panose="020B0400000000000000" pitchFamily="50" charset="-128"/>
              </a:rPr>
              <a:t>表現する必要性を感じ、その技術を研究。</a:t>
            </a:r>
            <a:r>
              <a:rPr lang="ja-JP" altLang="en-US" sz="1100" b="0" dirty="0">
                <a:latin typeface="游ゴシック" panose="020B0400000000000000" pitchFamily="50" charset="-128"/>
                <a:ea typeface="游ゴシック" panose="020B0400000000000000" pitchFamily="50" charset="-128"/>
              </a:rPr>
              <a:t>その経験を活かし</a:t>
            </a:r>
            <a:r>
              <a:rPr lang="ja-JP" altLang="en-US" sz="1100" b="0">
                <a:latin typeface="游ゴシック" panose="020B0400000000000000" pitchFamily="50" charset="-128"/>
                <a:ea typeface="游ゴシック" panose="020B0400000000000000" pitchFamily="50" charset="-128"/>
              </a:rPr>
              <a:t>、 </a:t>
            </a:r>
            <a:r>
              <a:rPr lang="en-US" altLang="ja-JP" sz="1100" b="0">
                <a:latin typeface="游ゴシック" panose="020B0400000000000000" pitchFamily="50" charset="-128"/>
                <a:ea typeface="游ゴシック" panose="020B0400000000000000" pitchFamily="50" charset="-128"/>
              </a:rPr>
              <a:t>2003</a:t>
            </a:r>
            <a:r>
              <a:rPr lang="ja-JP" altLang="en-US" sz="1100" b="0">
                <a:latin typeface="游ゴシック" panose="020B0400000000000000" pitchFamily="50" charset="-128"/>
                <a:ea typeface="游ゴシック" panose="020B0400000000000000" pitchFamily="50" charset="-128"/>
              </a:rPr>
              <a:t>年に社会人研修</a:t>
            </a:r>
            <a:r>
              <a:rPr lang="ja-JP" altLang="en-US" sz="1100" b="0" dirty="0">
                <a:latin typeface="游ゴシック" panose="020B0400000000000000" pitchFamily="50" charset="-128"/>
                <a:ea typeface="游ゴシック" panose="020B0400000000000000" pitchFamily="50" charset="-128"/>
              </a:rPr>
              <a:t>業務を</a:t>
            </a:r>
            <a:r>
              <a:rPr lang="ja-JP" altLang="en-US" sz="1100" b="0">
                <a:latin typeface="游ゴシック" panose="020B0400000000000000" pitchFamily="50" charset="-128"/>
                <a:ea typeface="游ゴシック" panose="020B0400000000000000" pitchFamily="50" charset="-128"/>
              </a:rPr>
              <a:t>起業。情報を論理的に整理し図解して「見える化」する技術と習慣の啓蒙・普及に</a:t>
            </a:r>
            <a:r>
              <a:rPr lang="ja-JP" altLang="en-US" sz="1100" b="0" dirty="0">
                <a:latin typeface="游ゴシック" panose="020B0400000000000000" pitchFamily="50" charset="-128"/>
                <a:ea typeface="游ゴシック" panose="020B0400000000000000" pitchFamily="50" charset="-128"/>
              </a:rPr>
              <a:t>取り組んでいる。</a:t>
            </a:r>
            <a:endParaRPr lang="en-US" altLang="ja-JP" sz="1100" b="0" dirty="0">
              <a:latin typeface="游ゴシック" panose="020B0400000000000000" pitchFamily="50" charset="-128"/>
              <a:ea typeface="游ゴシック" panose="020B0400000000000000" pitchFamily="50" charset="-128"/>
            </a:endParaRPr>
          </a:p>
          <a:p>
            <a:pPr>
              <a:defRPr/>
            </a:pPr>
            <a:endParaRPr lang="en-US" altLang="ja-JP" sz="1100" b="0">
              <a:latin typeface="游ゴシック" panose="020B0400000000000000" pitchFamily="50" charset="-128"/>
              <a:ea typeface="游ゴシック" panose="020B0400000000000000" pitchFamily="50" charset="-128"/>
            </a:endParaRPr>
          </a:p>
          <a:p>
            <a:pPr>
              <a:defRPr/>
            </a:pPr>
            <a:r>
              <a:rPr lang="ja-JP" altLang="en-US" sz="1100" b="0" dirty="0">
                <a:latin typeface="游ゴシック" panose="020B0400000000000000" pitchFamily="50" charset="-128"/>
                <a:ea typeface="游ゴシック" panose="020B0400000000000000" pitchFamily="50" charset="-128"/>
              </a:rPr>
              <a:t>　</a:t>
            </a:r>
            <a:r>
              <a:rPr lang="ja-JP" altLang="en-US" sz="1050" b="0" dirty="0">
                <a:latin typeface="游ゴシック" panose="020B0400000000000000" pitchFamily="50" charset="-128"/>
                <a:ea typeface="游ゴシック" panose="020B0400000000000000" pitchFamily="50" charset="-128"/>
              </a:rPr>
              <a:t>担当プログラム</a:t>
            </a: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□エンジニアの文章図解・情報整理術</a:t>
            </a:r>
            <a:endParaRPr lang="ja-JP" altLang="en-US" sz="1050" b="0" dirty="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□エンジニアのプレゼンテーション講座</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□難解な文書の持ち込み改善ワークショップ</a:t>
            </a:r>
            <a:endParaRPr lang="ja-JP" altLang="en-US" sz="1050" b="0" dirty="0">
              <a:latin typeface="游ゴシック" panose="020B0400000000000000" pitchFamily="50" charset="-128"/>
              <a:ea typeface="游ゴシック" panose="020B0400000000000000" pitchFamily="50" charset="-128"/>
            </a:endParaRPr>
          </a:p>
          <a:p>
            <a:pPr>
              <a:defRPr/>
            </a:pP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公開講座・講演等実績</a:t>
            </a:r>
            <a:endParaRPr lang="ja-JP" altLang="en-US" sz="1050" b="0" dirty="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中部産業連盟　　　日本テクノセンター　　</a:t>
            </a:r>
            <a:r>
              <a:rPr lang="en-US" altLang="ja-JP" sz="1050" b="0">
                <a:latin typeface="游ゴシック" panose="020B0400000000000000" pitchFamily="50" charset="-128"/>
                <a:ea typeface="游ゴシック" panose="020B0400000000000000" pitchFamily="50" charset="-128"/>
              </a:rPr>
              <a:t>SMBC</a:t>
            </a:r>
            <a:r>
              <a:rPr lang="ja-JP" altLang="en-US" sz="1050" b="0">
                <a:latin typeface="游ゴシック" panose="020B0400000000000000" pitchFamily="50" charset="-128"/>
                <a:ea typeface="游ゴシック" panose="020B0400000000000000" pitchFamily="50" charset="-128"/>
              </a:rPr>
              <a:t>コンサルティング</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日経</a:t>
            </a:r>
            <a:r>
              <a:rPr lang="en-US" altLang="ja-JP" sz="1050" b="0">
                <a:latin typeface="游ゴシック" panose="020B0400000000000000" pitchFamily="50" charset="-128"/>
                <a:ea typeface="游ゴシック" panose="020B0400000000000000" pitchFamily="50" charset="-128"/>
              </a:rPr>
              <a:t>BP</a:t>
            </a:r>
            <a:r>
              <a:rPr lang="ja-JP" altLang="en-US" sz="1050" b="0">
                <a:latin typeface="游ゴシック" panose="020B0400000000000000" pitchFamily="50" charset="-128"/>
                <a:ea typeface="游ゴシック" panose="020B0400000000000000" pitchFamily="50" charset="-128"/>
              </a:rPr>
              <a:t>社　その他、電機メーカー／航空サービス／光学機器メーカー等</a:t>
            </a:r>
            <a:endParaRPr lang="en-US" altLang="ja-JP" sz="1050" b="0">
              <a:latin typeface="游ゴシック" panose="020B0400000000000000" pitchFamily="50" charset="-128"/>
              <a:ea typeface="游ゴシック" panose="020B0400000000000000" pitchFamily="50" charset="-128"/>
            </a:endParaRPr>
          </a:p>
          <a:p>
            <a:pPr>
              <a:defRPr/>
            </a:pP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dirty="0">
                <a:latin typeface="游ゴシック" panose="020B0400000000000000" pitchFamily="50" charset="-128"/>
                <a:ea typeface="游ゴシック" panose="020B0400000000000000" pitchFamily="50" charset="-128"/>
              </a:rPr>
              <a:t>　</a:t>
            </a:r>
            <a:r>
              <a:rPr lang="ja-JP" altLang="en-US" sz="1050" b="0">
                <a:latin typeface="游ゴシック" panose="020B0400000000000000" pitchFamily="50" charset="-128"/>
                <a:ea typeface="游ゴシック" panose="020B0400000000000000" pitchFamily="50" charset="-128"/>
              </a:rPr>
              <a:t> 著書等</a:t>
            </a:r>
            <a:endParaRPr lang="en-US" altLang="ja-JP" sz="1050" b="0" dirty="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2017</a:t>
            </a:r>
            <a:r>
              <a:rPr lang="ja-JP" altLang="en-US" sz="1050" b="0">
                <a:latin typeface="游ゴシック" panose="020B0400000000000000" pitchFamily="50" charset="-128"/>
                <a:ea typeface="游ゴシック" panose="020B0400000000000000" pitchFamily="50" charset="-128"/>
              </a:rPr>
              <a:t>年 </a:t>
            </a:r>
            <a:r>
              <a:rPr lang="en-US" altLang="ja-JP" sz="1050" b="0">
                <a:latin typeface="游ゴシック" panose="020B0400000000000000" pitchFamily="50" charset="-128"/>
                <a:ea typeface="游ゴシック" panose="020B0400000000000000" pitchFamily="50" charset="-128"/>
              </a:rPr>
              <a:t>3</a:t>
            </a:r>
            <a:r>
              <a:rPr lang="ja-JP" altLang="en-US" sz="1050" b="0">
                <a:latin typeface="游ゴシック" panose="020B0400000000000000" pitchFamily="50" charset="-128"/>
                <a:ea typeface="游ゴシック" panose="020B0400000000000000" pitchFamily="50" charset="-128"/>
              </a:rPr>
              <a:t>月　日経</a:t>
            </a:r>
            <a:r>
              <a:rPr lang="en-US" altLang="ja-JP" sz="1050" b="0">
                <a:latin typeface="游ゴシック" panose="020B0400000000000000" pitchFamily="50" charset="-128"/>
                <a:ea typeface="游ゴシック" panose="020B0400000000000000" pitchFamily="50" charset="-128"/>
              </a:rPr>
              <a:t>SYSTEMS</a:t>
            </a:r>
            <a:r>
              <a:rPr lang="ja-JP" altLang="en-US" sz="1050" b="0">
                <a:latin typeface="游ゴシック" panose="020B0400000000000000" pitchFamily="50" charset="-128"/>
                <a:ea typeface="游ゴシック" panose="020B0400000000000000" pitchFamily="50" charset="-128"/>
              </a:rPr>
              <a:t>誌</a:t>
            </a:r>
            <a:r>
              <a:rPr lang="en-US" altLang="ja-JP" sz="1050" b="0">
                <a:latin typeface="游ゴシック" panose="020B0400000000000000" pitchFamily="50" charset="-128"/>
                <a:ea typeface="游ゴシック" panose="020B0400000000000000" pitchFamily="50" charset="-128"/>
              </a:rPr>
              <a:t>3</a:t>
            </a:r>
            <a:r>
              <a:rPr lang="ja-JP" altLang="en-US" sz="1050" b="0">
                <a:latin typeface="游ゴシック" panose="020B0400000000000000" pitchFamily="50" charset="-128"/>
                <a:ea typeface="游ゴシック" panose="020B0400000000000000" pitchFamily="50" charset="-128"/>
              </a:rPr>
              <a:t>月号　ロジカルシンキング特集</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2016</a:t>
            </a:r>
            <a:r>
              <a:rPr lang="ja-JP" altLang="en-US" sz="1050" b="0">
                <a:latin typeface="游ゴシック" panose="020B0400000000000000" pitchFamily="50" charset="-128"/>
                <a:ea typeface="游ゴシック" panose="020B0400000000000000" pitchFamily="50" charset="-128"/>
              </a:rPr>
              <a:t>年</a:t>
            </a:r>
            <a:r>
              <a:rPr lang="en-US" altLang="ja-JP" sz="1050" b="0">
                <a:latin typeface="游ゴシック" panose="020B0400000000000000" pitchFamily="50" charset="-128"/>
                <a:ea typeface="游ゴシック" panose="020B0400000000000000" pitchFamily="50" charset="-128"/>
              </a:rPr>
              <a:t>12</a:t>
            </a:r>
            <a:r>
              <a:rPr lang="ja-JP" altLang="en-US" sz="1050" b="0">
                <a:latin typeface="游ゴシック" panose="020B0400000000000000" pitchFamily="50" charset="-128"/>
                <a:ea typeface="游ゴシック" panose="020B0400000000000000" pitchFamily="50" charset="-128"/>
              </a:rPr>
              <a:t>月　（書籍）エンジニアを説明上手にする本　　　　　　翔泳社</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2014</a:t>
            </a:r>
            <a:r>
              <a:rPr lang="ja-JP" altLang="en-US" sz="1050" b="0">
                <a:latin typeface="游ゴシック" panose="020B0400000000000000" pitchFamily="50" charset="-128"/>
                <a:ea typeface="游ゴシック" panose="020B0400000000000000" pitchFamily="50" charset="-128"/>
              </a:rPr>
              <a:t>年 </a:t>
            </a:r>
            <a:r>
              <a:rPr lang="en-US" altLang="ja-JP" sz="1050" b="0">
                <a:latin typeface="游ゴシック" panose="020B0400000000000000" pitchFamily="50" charset="-128"/>
                <a:ea typeface="游ゴシック" panose="020B0400000000000000" pitchFamily="50" charset="-128"/>
              </a:rPr>
              <a:t>6</a:t>
            </a:r>
            <a:r>
              <a:rPr lang="ja-JP" altLang="en-US" sz="1050" b="0">
                <a:latin typeface="游ゴシック" panose="020B0400000000000000" pitchFamily="50" charset="-128"/>
                <a:ea typeface="游ゴシック" panose="020B0400000000000000" pitchFamily="50" charset="-128"/>
              </a:rPr>
              <a:t>月　 （書籍）エンジニアのための伝わる書き方講座　　　技術評論社</a:t>
            </a:r>
            <a:endParaRPr lang="en-US" altLang="ja-JP" sz="1050" b="0">
              <a:latin typeface="游ゴシック" panose="020B0400000000000000" pitchFamily="50" charset="-128"/>
              <a:ea typeface="游ゴシック" panose="020B0400000000000000" pitchFamily="50" charset="-128"/>
            </a:endParaRPr>
          </a:p>
          <a:p>
            <a:pPr>
              <a:defRPr/>
            </a:pPr>
            <a:r>
              <a:rPr lang="ja-JP" altLang="en-US" sz="1050" b="0">
                <a:latin typeface="游ゴシック" panose="020B0400000000000000" pitchFamily="50" charset="-128"/>
                <a:ea typeface="游ゴシック" panose="020B0400000000000000" pitchFamily="50" charset="-128"/>
              </a:rPr>
              <a:t>　　　</a:t>
            </a:r>
            <a:r>
              <a:rPr lang="en-US" altLang="ja-JP" sz="1050" b="0">
                <a:latin typeface="游ゴシック" panose="020B0400000000000000" pitchFamily="50" charset="-128"/>
                <a:ea typeface="游ゴシック" panose="020B0400000000000000" pitchFamily="50" charset="-128"/>
              </a:rPr>
              <a:t>2010</a:t>
            </a:r>
            <a:r>
              <a:rPr lang="ja-JP" altLang="en-US" sz="1050" b="0">
                <a:latin typeface="游ゴシック" panose="020B0400000000000000" pitchFamily="50" charset="-128"/>
                <a:ea typeface="游ゴシック" panose="020B0400000000000000" pitchFamily="50" charset="-128"/>
              </a:rPr>
              <a:t>年</a:t>
            </a:r>
            <a:r>
              <a:rPr lang="en-US" altLang="ja-JP" sz="1050" b="0">
                <a:latin typeface="游ゴシック" panose="020B0400000000000000" pitchFamily="50" charset="-128"/>
                <a:ea typeface="游ゴシック" panose="020B0400000000000000" pitchFamily="50" charset="-128"/>
              </a:rPr>
              <a:t>10</a:t>
            </a:r>
            <a:r>
              <a:rPr lang="ja-JP" altLang="en-US" sz="1050" b="0">
                <a:latin typeface="游ゴシック" panose="020B0400000000000000" pitchFamily="50" charset="-128"/>
                <a:ea typeface="游ゴシック" panose="020B0400000000000000" pitchFamily="50" charset="-128"/>
              </a:rPr>
              <a:t>月　 （書籍）エンジニアのための図解思考再入門講座　　翔泳社</a:t>
            </a:r>
            <a:endParaRPr lang="en-US" altLang="ja-JP" sz="1050" b="0">
              <a:latin typeface="游ゴシック" panose="020B0400000000000000" pitchFamily="50" charset="-128"/>
              <a:ea typeface="游ゴシック" panose="020B0400000000000000" pitchFamily="50" charset="-128"/>
            </a:endParaRPr>
          </a:p>
        </p:txBody>
      </p:sp>
      <p:sp>
        <p:nvSpPr>
          <p:cNvPr id="8" name="タイトル 7">
            <a:extLst/>
          </p:cNvPr>
          <p:cNvSpPr txBox="1">
            <a:spLocks/>
          </p:cNvSpPr>
          <p:nvPr/>
        </p:nvSpPr>
        <p:spPr bwMode="auto">
          <a:xfrm>
            <a:off x="539552" y="3143672"/>
            <a:ext cx="8218488" cy="50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3400" b="1">
                <a:solidFill>
                  <a:schemeClr val="tx2"/>
                </a:solidFill>
                <a:latin typeface="游ゴシック" panose="020B0400000000000000" pitchFamily="50" charset="-128"/>
                <a:ea typeface="游ゴシック" panose="020B0400000000000000" pitchFamily="50" charset="-128"/>
                <a:cs typeface="+mj-cs"/>
              </a:defRPr>
            </a:lvl1pPr>
            <a:lvl2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2pPr>
            <a:lvl3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3pPr>
            <a:lvl4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4pPr>
            <a:lvl5pPr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5pPr>
            <a:lvl6pPr marL="4572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6pPr>
            <a:lvl7pPr marL="9144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7pPr>
            <a:lvl8pPr marL="13716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8pPr>
            <a:lvl9pPr marL="1828800" algn="l" rtl="0" eaLnBrk="1" fontAlgn="base" hangingPunct="1">
              <a:spcBef>
                <a:spcPct val="0"/>
              </a:spcBef>
              <a:spcAft>
                <a:spcPct val="0"/>
              </a:spcAft>
              <a:defRPr kumimoji="1" sz="3400">
                <a:solidFill>
                  <a:schemeClr val="tx2"/>
                </a:solidFill>
                <a:latin typeface="Garamond" pitchFamily="18" charset="0"/>
                <a:ea typeface="ＭＳ Ｐゴシック" pitchFamily="50" charset="-128"/>
              </a:defRPr>
            </a:lvl9pPr>
          </a:lstStyle>
          <a:p>
            <a:r>
              <a:rPr lang="ja-JP" altLang="en-US" sz="1600" kern="0"/>
              <a:t>著者プロフィール　開米 瑞浩</a:t>
            </a:r>
          </a:p>
        </p:txBody>
      </p:sp>
      <p:sp>
        <p:nvSpPr>
          <p:cNvPr id="9" name="スライド番号プレースホルダー 3"/>
          <p:cNvSpPr>
            <a:spLocks noGrp="1"/>
          </p:cNvSpPr>
          <p:nvPr>
            <p:ph type="sldNum" sz="quarter" idx="12"/>
          </p:nvPr>
        </p:nvSpPr>
        <p:spPr>
          <a:xfrm>
            <a:off x="7020272" y="6453336"/>
            <a:ext cx="2133600" cy="457200"/>
          </a:xfrm>
        </p:spPr>
        <p:txBody>
          <a:bodyPr/>
          <a:lstStyle/>
          <a:p>
            <a:pPr algn="r"/>
            <a:fld id="{D2D8002D-B5B0-4BAC-B1F6-782DDCCE6D9C}" type="slidenum">
              <a:rPr lang="ja-JP" altLang="en-US" smtClean="0"/>
              <a:pPr algn="r"/>
              <a:t>9</a:t>
            </a:fld>
            <a:endParaRPr lang="ja-JP" altLang="en-US"/>
          </a:p>
        </p:txBody>
      </p:sp>
    </p:spTree>
    <p:extLst>
      <p:ext uri="{BB962C8B-B14F-4D97-AF65-F5344CB8AC3E}">
        <p14:creationId xmlns:p14="http://schemas.microsoft.com/office/powerpoint/2010/main" val="246421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「焦らせる」を表現する英単語</a:t>
            </a: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1</a:t>
            </a:fld>
            <a:endParaRPr lang="ja-JP" altLang="en-US"/>
          </a:p>
        </p:txBody>
      </p:sp>
      <p:sp>
        <p:nvSpPr>
          <p:cNvPr id="40" name="テキスト ボックス 39"/>
          <p:cNvSpPr txBox="1"/>
          <p:nvPr/>
        </p:nvSpPr>
        <p:spPr bwMode="auto">
          <a:xfrm>
            <a:off x="611560" y="1340768"/>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「焦らせる」をあるオンライン英和辞書にかけてみたところ・・・</a:t>
            </a:r>
            <a:endParaRPr lang="en-US" altLang="ja-JP" kern="0">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B5BAABC9-A445-4C70-AD33-B07F2E4B8D64}"/>
              </a:ext>
            </a:extLst>
          </p:cNvPr>
          <p:cNvSpPr txBox="1"/>
          <p:nvPr/>
        </p:nvSpPr>
        <p:spPr bwMode="auto">
          <a:xfrm>
            <a:off x="1259632" y="1988840"/>
            <a:ext cx="6984776" cy="1077218"/>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baffle</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dumbfound</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bewilder</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gravel</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stupefy</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mystify</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puzzle</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get</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beat</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amaze</a:t>
            </a:r>
          </a:p>
          <a:p>
            <a:r>
              <a:rPr lang="en-US" altLang="ja-JP" sz="1200" kern="0">
                <a:latin typeface="游ゴシック" panose="020B0400000000000000" pitchFamily="50" charset="-128"/>
                <a:ea typeface="游ゴシック" panose="020B0400000000000000" pitchFamily="50" charset="-128"/>
                <a:hlinkClick r:id="rId2"/>
              </a:rPr>
              <a:t>http://ejje.weblio.jp/content/%E7%84%A6%E3%82%89%E3%81%9B%E3%82%8B</a:t>
            </a:r>
            <a:endParaRPr lang="en-US" altLang="ja-JP" sz="1200" kern="0">
              <a:latin typeface="游ゴシック" panose="020B0400000000000000" pitchFamily="50" charset="-128"/>
              <a:ea typeface="游ゴシック" panose="020B0400000000000000" pitchFamily="50" charset="-128"/>
            </a:endParaRPr>
          </a:p>
          <a:p>
            <a:endParaRPr lang="en-US" altLang="ja-JP" sz="1200" kern="0">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3BE8820A-9264-45F0-AF96-CCCA60554043}"/>
              </a:ext>
            </a:extLst>
          </p:cNvPr>
          <p:cNvSpPr txBox="1"/>
          <p:nvPr/>
        </p:nvSpPr>
        <p:spPr bwMode="auto">
          <a:xfrm>
            <a:off x="611560" y="3260883"/>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「動揺させる」だと・・・</a:t>
            </a:r>
            <a:endParaRPr lang="en-US" altLang="ja-JP" kern="0">
              <a:latin typeface="游ゴシック" panose="020B0400000000000000" pitchFamily="50" charset="-128"/>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6ABBB0F4-9AD7-4FBD-B2BA-75FFCF4EBE6B}"/>
              </a:ext>
            </a:extLst>
          </p:cNvPr>
          <p:cNvSpPr txBox="1"/>
          <p:nvPr/>
        </p:nvSpPr>
        <p:spPr bwMode="auto">
          <a:xfrm>
            <a:off x="1259632" y="3859307"/>
            <a:ext cx="6984776" cy="1077218"/>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shake</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disorder</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unhinge</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disquiet</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trouble</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cark</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distract</a:t>
            </a:r>
            <a:r>
              <a:rPr lang="ja-JP" altLang="en-US" kern="0">
                <a:latin typeface="游ゴシック" panose="020B0400000000000000" pitchFamily="50" charset="-128"/>
                <a:ea typeface="游ゴシック" panose="020B0400000000000000" pitchFamily="50" charset="-128"/>
              </a:rPr>
              <a:t>、</a:t>
            </a:r>
            <a:r>
              <a:rPr lang="en-US" altLang="ja-JP" kern="0">
                <a:latin typeface="游ゴシック" panose="020B0400000000000000" pitchFamily="50" charset="-128"/>
                <a:ea typeface="游ゴシック" panose="020B0400000000000000" pitchFamily="50" charset="-128"/>
              </a:rPr>
              <a:t>perturb</a:t>
            </a:r>
          </a:p>
          <a:p>
            <a:r>
              <a:rPr lang="en-US" altLang="ja-JP" sz="1200" kern="0">
                <a:latin typeface="游ゴシック" panose="020B0400000000000000" pitchFamily="50" charset="-128"/>
                <a:ea typeface="游ゴシック" panose="020B0400000000000000" pitchFamily="50" charset="-128"/>
                <a:hlinkClick r:id="rId3"/>
              </a:rPr>
              <a:t>http://ejje.weblio.jp/content/%E5%8B%95%E6%8F%BA%E3%81%95%E3%81%9B%E3%82%8B</a:t>
            </a:r>
            <a:r>
              <a:rPr lang="en-US" altLang="ja-JP" sz="1200" kern="0">
                <a:latin typeface="游ゴシック" panose="020B0400000000000000" pitchFamily="50" charset="-128"/>
                <a:ea typeface="游ゴシック" panose="020B0400000000000000" pitchFamily="50" charset="-128"/>
              </a:rPr>
              <a:t> </a:t>
            </a:r>
          </a:p>
        </p:txBody>
      </p:sp>
      <p:sp>
        <p:nvSpPr>
          <p:cNvPr id="10" name="テキスト ボックス 9">
            <a:extLst>
              <a:ext uri="{FF2B5EF4-FFF2-40B4-BE49-F238E27FC236}">
                <a16:creationId xmlns:a16="http://schemas.microsoft.com/office/drawing/2014/main" id="{14331A5F-7E63-4C09-B9B9-477712D3485E}"/>
              </a:ext>
            </a:extLst>
          </p:cNvPr>
          <p:cNvSpPr txBox="1"/>
          <p:nvPr/>
        </p:nvSpPr>
        <p:spPr bwMode="auto">
          <a:xfrm>
            <a:off x="611560" y="5373216"/>
            <a:ext cx="7855680" cy="830997"/>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sz="2400" kern="0">
                <a:solidFill>
                  <a:srgbClr val="FF0000"/>
                </a:solidFill>
                <a:latin typeface="游ゴシック" panose="020B0400000000000000" pitchFamily="50" charset="-128"/>
                <a:ea typeface="游ゴシック" panose="020B0400000000000000" pitchFamily="50" charset="-128"/>
              </a:rPr>
              <a:t>訳語が多い！　しかも似た意味なのに１つも重なっていない！！（笑）</a:t>
            </a:r>
            <a:endParaRPr lang="en-US" altLang="ja-JP" sz="2400" kern="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675287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77813"/>
            <a:ext cx="8218488" cy="702915"/>
          </a:xfrm>
        </p:spPr>
        <p:txBody>
          <a:bodyPr/>
          <a:lstStyle/>
          <a:p>
            <a:r>
              <a:rPr kumimoji="1" lang="ja-JP" altLang="en-US"/>
              <a:t>微妙に意味のちがう多数の訳語</a:t>
            </a: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pPr/>
              <a:t>2</a:t>
            </a:fld>
            <a:endParaRPr lang="ja-JP" altLang="en-US"/>
          </a:p>
        </p:txBody>
      </p:sp>
      <p:sp>
        <p:nvSpPr>
          <p:cNvPr id="40" name="テキスト ボックス 39"/>
          <p:cNvSpPr txBox="1"/>
          <p:nvPr/>
        </p:nvSpPr>
        <p:spPr bwMode="auto">
          <a:xfrm>
            <a:off x="611560" y="1340768"/>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しかもそれらの訳語はどれも微妙に（あるいは大幅に）意味が違う</a:t>
            </a:r>
            <a:endParaRPr lang="en-US" altLang="ja-JP" kern="0">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B5BAABC9-A445-4C70-AD33-B07F2E4B8D64}"/>
              </a:ext>
            </a:extLst>
          </p:cNvPr>
          <p:cNvSpPr txBox="1"/>
          <p:nvPr/>
        </p:nvSpPr>
        <p:spPr bwMode="auto">
          <a:xfrm>
            <a:off x="993202" y="2237674"/>
            <a:ext cx="7683254" cy="1200329"/>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＜例＞</a:t>
            </a:r>
            <a:endParaRPr lang="en-US" altLang="ja-JP" kern="0">
              <a:latin typeface="游ゴシック" panose="020B0400000000000000" pitchFamily="50" charset="-128"/>
              <a:ea typeface="游ゴシック" panose="020B0400000000000000" pitchFamily="50" charset="-128"/>
            </a:endParaRPr>
          </a:p>
          <a:p>
            <a:r>
              <a:rPr lang="en-US" altLang="ja-JP" kern="0">
                <a:latin typeface="游ゴシック" panose="020B0400000000000000" pitchFamily="50" charset="-128"/>
                <a:ea typeface="游ゴシック" panose="020B0400000000000000" pitchFamily="50" charset="-128"/>
              </a:rPr>
              <a:t>puzzle</a:t>
            </a:r>
            <a:r>
              <a:rPr lang="ja-JP" altLang="en-US" kern="0">
                <a:latin typeface="游ゴシック" panose="020B0400000000000000" pitchFamily="50" charset="-128"/>
                <a:ea typeface="游ゴシック" panose="020B0400000000000000" pitchFamily="50" charset="-128"/>
              </a:rPr>
              <a:t>　・・・「理解できないことによる困惑」をもたらす</a:t>
            </a:r>
            <a:endParaRPr lang="en-US" altLang="ja-JP" kern="0">
              <a:latin typeface="游ゴシック" panose="020B0400000000000000" pitchFamily="50" charset="-128"/>
              <a:ea typeface="游ゴシック" panose="020B0400000000000000" pitchFamily="50" charset="-128"/>
            </a:endParaRPr>
          </a:p>
          <a:p>
            <a:r>
              <a:rPr lang="en-US" altLang="ja-JP" kern="0">
                <a:latin typeface="游ゴシック" panose="020B0400000000000000" pitchFamily="50" charset="-128"/>
                <a:ea typeface="游ゴシック" panose="020B0400000000000000" pitchFamily="50" charset="-128"/>
              </a:rPr>
              <a:t>beat</a:t>
            </a:r>
            <a:r>
              <a:rPr lang="ja-JP" altLang="en-US" kern="0">
                <a:latin typeface="游ゴシック" panose="020B0400000000000000" pitchFamily="50" charset="-128"/>
                <a:ea typeface="游ゴシック" panose="020B0400000000000000" pitchFamily="50" charset="-128"/>
              </a:rPr>
              <a:t>　・・・「物理的打撃による敗北、疲労」をもたらす</a:t>
            </a:r>
            <a:endParaRPr lang="en-US" altLang="ja-JP" kern="0">
              <a:latin typeface="游ゴシック" panose="020B0400000000000000" pitchFamily="50" charset="-128"/>
              <a:ea typeface="游ゴシック" panose="020B0400000000000000" pitchFamily="50" charset="-128"/>
            </a:endParaRPr>
          </a:p>
          <a:p>
            <a:endParaRPr lang="en-US" altLang="ja-JP" sz="1200" kern="0">
              <a:latin typeface="游ゴシック" panose="020B0400000000000000" pitchFamily="50" charset="-128"/>
              <a:ea typeface="游ゴシック" panose="020B0400000000000000" pitchFamily="50" charset="-128"/>
            </a:endParaRPr>
          </a:p>
        </p:txBody>
      </p:sp>
      <p:sp>
        <p:nvSpPr>
          <p:cNvPr id="10" name="テキスト ボックス 9">
            <a:extLst>
              <a:ext uri="{FF2B5EF4-FFF2-40B4-BE49-F238E27FC236}">
                <a16:creationId xmlns:a16="http://schemas.microsoft.com/office/drawing/2014/main" id="{14331A5F-7E63-4C09-B9B9-477712D3485E}"/>
              </a:ext>
            </a:extLst>
          </p:cNvPr>
          <p:cNvSpPr txBox="1"/>
          <p:nvPr/>
        </p:nvSpPr>
        <p:spPr bwMode="auto">
          <a:xfrm>
            <a:off x="2051720" y="3933056"/>
            <a:ext cx="5904656" cy="1938992"/>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sz="2400" kern="0">
                <a:solidFill>
                  <a:srgbClr val="FF0000"/>
                </a:solidFill>
                <a:latin typeface="游ゴシック" panose="020B0400000000000000" pitchFamily="50" charset="-128"/>
                <a:ea typeface="游ゴシック" panose="020B0400000000000000" pitchFamily="50" charset="-128"/>
              </a:rPr>
              <a:t>似ているけれど違うものが大量に</a:t>
            </a:r>
            <a:endParaRPr lang="en-US" altLang="ja-JP" sz="2400" kern="0">
              <a:solidFill>
                <a:srgbClr val="FF0000"/>
              </a:solidFill>
              <a:latin typeface="游ゴシック" panose="020B0400000000000000" pitchFamily="50" charset="-128"/>
              <a:ea typeface="游ゴシック" panose="020B0400000000000000" pitchFamily="50" charset="-128"/>
            </a:endParaRPr>
          </a:p>
          <a:p>
            <a:r>
              <a:rPr lang="ja-JP" altLang="en-US" sz="2400" kern="0">
                <a:solidFill>
                  <a:srgbClr val="FF0000"/>
                </a:solidFill>
                <a:latin typeface="游ゴシック" panose="020B0400000000000000" pitchFamily="50" charset="-128"/>
                <a:ea typeface="游ゴシック" panose="020B0400000000000000" pitchFamily="50" charset="-128"/>
              </a:rPr>
              <a:t>あって紛らわしい・・・・・・</a:t>
            </a:r>
            <a:endParaRPr lang="en-US" altLang="ja-JP" sz="2400" kern="0">
              <a:solidFill>
                <a:srgbClr val="FF0000"/>
              </a:solidFill>
              <a:latin typeface="游ゴシック" panose="020B0400000000000000" pitchFamily="50" charset="-128"/>
              <a:ea typeface="游ゴシック" panose="020B0400000000000000" pitchFamily="50" charset="-128"/>
            </a:endParaRPr>
          </a:p>
          <a:p>
            <a:endParaRPr lang="en-US" altLang="ja-JP" sz="2400" kern="0">
              <a:solidFill>
                <a:srgbClr val="FF0000"/>
              </a:solidFill>
              <a:latin typeface="游ゴシック" panose="020B0400000000000000" pitchFamily="50" charset="-128"/>
              <a:ea typeface="游ゴシック" panose="020B0400000000000000" pitchFamily="50" charset="-128"/>
            </a:endParaRPr>
          </a:p>
          <a:p>
            <a:endParaRPr lang="en-US" altLang="ja-JP" sz="2400" kern="0">
              <a:solidFill>
                <a:srgbClr val="FF0000"/>
              </a:solidFill>
              <a:latin typeface="游ゴシック" panose="020B0400000000000000" pitchFamily="50" charset="-128"/>
              <a:ea typeface="游ゴシック" panose="020B0400000000000000" pitchFamily="50" charset="-128"/>
            </a:endParaRPr>
          </a:p>
          <a:p>
            <a:r>
              <a:rPr lang="ja-JP" altLang="en-US" sz="2400" kern="0">
                <a:solidFill>
                  <a:srgbClr val="FF0000"/>
                </a:solidFill>
                <a:latin typeface="游ゴシック" panose="020B0400000000000000" pitchFamily="50" charset="-128"/>
                <a:ea typeface="游ゴシック" panose="020B0400000000000000" pitchFamily="50" charset="-128"/>
              </a:rPr>
              <a:t>こんなときこそ構造化と図解の出番</a:t>
            </a:r>
            <a:r>
              <a:rPr lang="en-US" altLang="ja-JP" sz="2400" kern="0">
                <a:solidFill>
                  <a:srgbClr val="FF0000"/>
                </a:solidFill>
                <a:latin typeface="游ゴシック" panose="020B0400000000000000" pitchFamily="50" charset="-128"/>
                <a:ea typeface="游ゴシック" panose="020B0400000000000000" pitchFamily="50" charset="-128"/>
              </a:rPr>
              <a:t>(^o^)</a:t>
            </a:r>
          </a:p>
        </p:txBody>
      </p:sp>
      <p:sp>
        <p:nvSpPr>
          <p:cNvPr id="3" name="矢印: 右 2">
            <a:extLst>
              <a:ext uri="{FF2B5EF4-FFF2-40B4-BE49-F238E27FC236}">
                <a16:creationId xmlns:a16="http://schemas.microsoft.com/office/drawing/2014/main" id="{CB3AFBB9-B00C-429C-9600-6CFBC157A968}"/>
              </a:ext>
            </a:extLst>
          </p:cNvPr>
          <p:cNvSpPr/>
          <p:nvPr/>
        </p:nvSpPr>
        <p:spPr bwMode="auto">
          <a:xfrm rot="5400000">
            <a:off x="4184532" y="4824581"/>
            <a:ext cx="486905" cy="432048"/>
          </a:xfrm>
          <a:prstGeom prst="rightArrow">
            <a:avLst/>
          </a:prstGeom>
          <a:solidFill>
            <a:schemeClr val="accent3">
              <a:lumMod val="60000"/>
              <a:lumOff val="40000"/>
            </a:schemeClr>
          </a:solidFill>
          <a:ln w="12700" cap="flat" cmpd="sng" algn="ctr">
            <a:solidFill>
              <a:schemeClr val="accent1"/>
            </a:solidFill>
            <a:prstDash val="solid"/>
            <a:round/>
            <a:headEnd type="none" w="med" len="med"/>
            <a:tailEnd type="none" w="med" len="med"/>
          </a:ln>
          <a:effectLst/>
        </p:spPr>
        <p:txBody>
          <a:bodyPr rtlCol="0" anchor="ctr"/>
          <a:lstStyle/>
          <a:p>
            <a:pPr algn="ctr"/>
            <a:endParaRPr kumimoji="1" lang="ja-JP" altLang="en-US"/>
          </a:p>
        </p:txBody>
      </p:sp>
    </p:spTree>
    <p:extLst>
      <p:ext uri="{BB962C8B-B14F-4D97-AF65-F5344CB8AC3E}">
        <p14:creationId xmlns:p14="http://schemas.microsoft.com/office/powerpoint/2010/main" val="80879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ja-JP" altLang="en-US"/>
              <a:t>構造１：主体とその構成物</a:t>
            </a:r>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3</a:t>
            </a:fld>
            <a:endParaRPr lang="ja-JP" altLang="en-US"/>
          </a:p>
        </p:txBody>
      </p:sp>
      <p:sp>
        <p:nvSpPr>
          <p:cNvPr id="5" name="四角形: 角を丸くする 4">
            <a:extLst>
              <a:ext uri="{FF2B5EF4-FFF2-40B4-BE49-F238E27FC236}">
                <a16:creationId xmlns:a16="http://schemas.microsoft.com/office/drawing/2014/main" id="{E10C01D1-7AC5-4690-AF40-285B14649147}"/>
              </a:ext>
            </a:extLst>
          </p:cNvPr>
          <p:cNvSpPr/>
          <p:nvPr/>
        </p:nvSpPr>
        <p:spPr bwMode="auto">
          <a:xfrm>
            <a:off x="1691680" y="3064685"/>
            <a:ext cx="1512168"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t"/>
          <a:lstStyle/>
          <a:p>
            <a:pPr algn="ctr"/>
            <a:r>
              <a:rPr kumimoji="1" lang="ja-JP" altLang="en-US"/>
              <a:t>主体</a:t>
            </a:r>
          </a:p>
        </p:txBody>
      </p:sp>
      <p:sp>
        <p:nvSpPr>
          <p:cNvPr id="6" name="四角形: 角を丸くする 5">
            <a:extLst>
              <a:ext uri="{FF2B5EF4-FFF2-40B4-BE49-F238E27FC236}">
                <a16:creationId xmlns:a16="http://schemas.microsoft.com/office/drawing/2014/main" id="{15FB591E-6498-429E-A0B6-F1CB34CD1BA3}"/>
              </a:ext>
            </a:extLst>
          </p:cNvPr>
          <p:cNvSpPr/>
          <p:nvPr/>
        </p:nvSpPr>
        <p:spPr bwMode="auto">
          <a:xfrm>
            <a:off x="6012160" y="3064685"/>
            <a:ext cx="1224136"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客体</a:t>
            </a:r>
          </a:p>
        </p:txBody>
      </p:sp>
      <p:sp>
        <p:nvSpPr>
          <p:cNvPr id="7" name="矢印: 右 6">
            <a:extLst>
              <a:ext uri="{FF2B5EF4-FFF2-40B4-BE49-F238E27FC236}">
                <a16:creationId xmlns:a16="http://schemas.microsoft.com/office/drawing/2014/main" id="{09739F31-79A5-480A-8E70-9E274172C884}"/>
              </a:ext>
            </a:extLst>
          </p:cNvPr>
          <p:cNvSpPr/>
          <p:nvPr/>
        </p:nvSpPr>
        <p:spPr bwMode="auto">
          <a:xfrm>
            <a:off x="3491880" y="3565141"/>
            <a:ext cx="2232248" cy="871297"/>
          </a:xfrm>
          <a:prstGeom prst="rightArrow">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意識</a:t>
            </a:r>
          </a:p>
        </p:txBody>
      </p:sp>
      <p:sp>
        <p:nvSpPr>
          <p:cNvPr id="8" name="四角形: 角を丸くする 7">
            <a:extLst>
              <a:ext uri="{FF2B5EF4-FFF2-40B4-BE49-F238E27FC236}">
                <a16:creationId xmlns:a16="http://schemas.microsoft.com/office/drawing/2014/main" id="{DEBF04D6-F2B9-4347-999C-1F2E03760DE9}"/>
              </a:ext>
            </a:extLst>
          </p:cNvPr>
          <p:cNvSpPr/>
          <p:nvPr/>
        </p:nvSpPr>
        <p:spPr bwMode="auto">
          <a:xfrm>
            <a:off x="1979712" y="4451495"/>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身体</a:t>
            </a:r>
          </a:p>
        </p:txBody>
      </p:sp>
      <p:sp>
        <p:nvSpPr>
          <p:cNvPr id="9" name="四角形: 角を丸くする 8">
            <a:extLst>
              <a:ext uri="{FF2B5EF4-FFF2-40B4-BE49-F238E27FC236}">
                <a16:creationId xmlns:a16="http://schemas.microsoft.com/office/drawing/2014/main" id="{54E041F0-1B27-4443-9AD0-78156C70A145}"/>
              </a:ext>
            </a:extLst>
          </p:cNvPr>
          <p:cNvSpPr/>
          <p:nvPr/>
        </p:nvSpPr>
        <p:spPr bwMode="auto">
          <a:xfrm>
            <a:off x="1979712" y="3640749"/>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知性</a:t>
            </a:r>
          </a:p>
        </p:txBody>
      </p:sp>
      <p:sp>
        <p:nvSpPr>
          <p:cNvPr id="10" name="四角形: 角を丸くする 9">
            <a:extLst>
              <a:ext uri="{FF2B5EF4-FFF2-40B4-BE49-F238E27FC236}">
                <a16:creationId xmlns:a16="http://schemas.microsoft.com/office/drawing/2014/main" id="{3A62BF68-C82E-4BA7-8A42-D7D1B79C12B7}"/>
              </a:ext>
            </a:extLst>
          </p:cNvPr>
          <p:cNvSpPr/>
          <p:nvPr/>
        </p:nvSpPr>
        <p:spPr bwMode="auto">
          <a:xfrm>
            <a:off x="1979713" y="4040062"/>
            <a:ext cx="936104" cy="345402"/>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感情</a:t>
            </a:r>
          </a:p>
        </p:txBody>
      </p:sp>
      <p:sp>
        <p:nvSpPr>
          <p:cNvPr id="12" name="テキスト ボックス 11">
            <a:extLst>
              <a:ext uri="{FF2B5EF4-FFF2-40B4-BE49-F238E27FC236}">
                <a16:creationId xmlns:a16="http://schemas.microsoft.com/office/drawing/2014/main" id="{8985281F-B578-4A37-8ABD-8CC45B4CAC16}"/>
              </a:ext>
            </a:extLst>
          </p:cNvPr>
          <p:cNvSpPr txBox="1"/>
          <p:nvPr/>
        </p:nvSpPr>
        <p:spPr bwMode="auto">
          <a:xfrm>
            <a:off x="1259632" y="2135038"/>
            <a:ext cx="6912768" cy="707886"/>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主体が何らかの客体（対象物）に意識を向けている状況。</a:t>
            </a:r>
            <a:endParaRPr lang="en-US" altLang="ja-JP" kern="0">
              <a:latin typeface="游ゴシック" panose="020B0400000000000000" pitchFamily="50" charset="-128"/>
              <a:ea typeface="游ゴシック" panose="020B0400000000000000" pitchFamily="50" charset="-128"/>
            </a:endParaRPr>
          </a:p>
          <a:p>
            <a:r>
              <a:rPr lang="ja-JP" altLang="en-US" kern="0">
                <a:latin typeface="游ゴシック" panose="020B0400000000000000" pitchFamily="50" charset="-128"/>
                <a:ea typeface="游ゴシック" panose="020B0400000000000000" pitchFamily="50" charset="-128"/>
              </a:rPr>
              <a:t>「意識」は主体の身体・感情・知性の統合の産物。</a:t>
            </a:r>
            <a:endParaRPr lang="en-US" altLang="ja-JP" kern="0">
              <a:latin typeface="游ゴシック" panose="020B0400000000000000" pitchFamily="50" charset="-128"/>
              <a:ea typeface="游ゴシック" panose="020B0400000000000000" pitchFamily="50" charset="-128"/>
            </a:endParaRPr>
          </a:p>
        </p:txBody>
      </p:sp>
      <p:sp>
        <p:nvSpPr>
          <p:cNvPr id="11" name="テキスト ボックス 10">
            <a:extLst>
              <a:ext uri="{FF2B5EF4-FFF2-40B4-BE49-F238E27FC236}">
                <a16:creationId xmlns:a16="http://schemas.microsoft.com/office/drawing/2014/main" id="{BA967996-2005-450F-A321-F7D274E85692}"/>
              </a:ext>
            </a:extLst>
          </p:cNvPr>
          <p:cNvSpPr txBox="1"/>
          <p:nvPr/>
        </p:nvSpPr>
        <p:spPr bwMode="auto">
          <a:xfrm>
            <a:off x="611560" y="1051648"/>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まずはこんな構造をもとにして整理することができそうです。</a:t>
            </a:r>
            <a:endParaRPr lang="en-US" altLang="ja-JP" kern="0">
              <a:latin typeface="游ゴシック" panose="020B0400000000000000" pitchFamily="50" charset="-128"/>
              <a:ea typeface="游ゴシック" panose="020B0400000000000000" pitchFamily="50" charset="-128"/>
            </a:endParaRPr>
          </a:p>
        </p:txBody>
      </p:sp>
      <p:sp>
        <p:nvSpPr>
          <p:cNvPr id="13" name="テキスト ボックス 12">
            <a:extLst>
              <a:ext uri="{FF2B5EF4-FFF2-40B4-BE49-F238E27FC236}">
                <a16:creationId xmlns:a16="http://schemas.microsoft.com/office/drawing/2014/main" id="{52610D5F-FAB9-4CEE-9322-81638C9C6CE2}"/>
              </a:ext>
            </a:extLst>
          </p:cNvPr>
          <p:cNvSpPr txBox="1"/>
          <p:nvPr/>
        </p:nvSpPr>
        <p:spPr bwMode="auto">
          <a:xfrm>
            <a:off x="1144419" y="5584965"/>
            <a:ext cx="7604045"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shake,</a:t>
            </a:r>
            <a:r>
              <a:rPr lang="ja-JP" altLang="en-US" kern="0">
                <a:solidFill>
                  <a:srgbClr val="FF0000"/>
                </a:solidFill>
                <a:latin typeface="游ゴシック" panose="020B0400000000000000" pitchFamily="50" charset="-128"/>
                <a:ea typeface="游ゴシック" panose="020B0400000000000000" pitchFamily="50" charset="-128"/>
              </a:rPr>
              <a:t> </a:t>
            </a:r>
            <a:r>
              <a:rPr lang="en-US" altLang="ja-JP" kern="0">
                <a:solidFill>
                  <a:srgbClr val="FF0000"/>
                </a:solidFill>
                <a:latin typeface="游ゴシック" panose="020B0400000000000000" pitchFamily="50" charset="-128"/>
                <a:ea typeface="游ゴシック" panose="020B0400000000000000" pitchFamily="50" charset="-128"/>
              </a:rPr>
              <a:t>beat,</a:t>
            </a:r>
            <a:r>
              <a:rPr lang="ja-JP" altLang="en-US" kern="0">
                <a:solidFill>
                  <a:srgbClr val="FF0000"/>
                </a:solidFill>
                <a:latin typeface="游ゴシック" panose="020B0400000000000000" pitchFamily="50" charset="-128"/>
                <a:ea typeface="游ゴシック" panose="020B0400000000000000" pitchFamily="50" charset="-128"/>
              </a:rPr>
              <a:t> </a:t>
            </a:r>
            <a:r>
              <a:rPr lang="en-US" altLang="ja-JP" kern="0">
                <a:solidFill>
                  <a:srgbClr val="FF0000"/>
                </a:solidFill>
                <a:latin typeface="游ゴシック" panose="020B0400000000000000" pitchFamily="50" charset="-128"/>
                <a:ea typeface="游ゴシック" panose="020B0400000000000000" pitchFamily="50" charset="-128"/>
              </a:rPr>
              <a:t>puzzle,</a:t>
            </a:r>
            <a:r>
              <a:rPr lang="ja-JP" altLang="en-US" kern="0">
                <a:solidFill>
                  <a:srgbClr val="FF0000"/>
                </a:solidFill>
                <a:latin typeface="游ゴシック" panose="020B0400000000000000" pitchFamily="50" charset="-128"/>
                <a:ea typeface="游ゴシック" panose="020B0400000000000000" pitchFamily="50" charset="-128"/>
              </a:rPr>
              <a:t> </a:t>
            </a:r>
            <a:r>
              <a:rPr lang="en-US" altLang="ja-JP" kern="0">
                <a:solidFill>
                  <a:srgbClr val="FF0000"/>
                </a:solidFill>
                <a:latin typeface="游ゴシック" panose="020B0400000000000000" pitchFamily="50" charset="-128"/>
                <a:ea typeface="游ゴシック" panose="020B0400000000000000" pitchFamily="50" charset="-128"/>
              </a:rPr>
              <a:t>amaze,</a:t>
            </a:r>
            <a:r>
              <a:rPr lang="ja-JP" altLang="en-US" kern="0">
                <a:solidFill>
                  <a:srgbClr val="FF0000"/>
                </a:solidFill>
                <a:latin typeface="游ゴシック" panose="020B0400000000000000" pitchFamily="50" charset="-128"/>
                <a:ea typeface="游ゴシック" panose="020B0400000000000000" pitchFamily="50" charset="-128"/>
              </a:rPr>
              <a:t> </a:t>
            </a:r>
            <a:r>
              <a:rPr lang="en-US" altLang="ja-JP" kern="0">
                <a:solidFill>
                  <a:srgbClr val="FF0000"/>
                </a:solidFill>
                <a:latin typeface="游ゴシック" panose="020B0400000000000000" pitchFamily="50" charset="-128"/>
                <a:ea typeface="游ゴシック" panose="020B0400000000000000" pitchFamily="50" charset="-128"/>
              </a:rPr>
              <a:t>distract</a:t>
            </a:r>
            <a:r>
              <a:rPr lang="ja-JP" altLang="en-US" kern="0">
                <a:solidFill>
                  <a:srgbClr val="FF0000"/>
                </a:solidFill>
                <a:latin typeface="游ゴシック" panose="020B0400000000000000" pitchFamily="50" charset="-128"/>
                <a:ea typeface="游ゴシック" panose="020B0400000000000000" pitchFamily="50" charset="-128"/>
              </a:rPr>
              <a:t> はそれぞれどう違う？</a:t>
            </a:r>
            <a:endParaRPr lang="en-US" altLang="ja-JP" kern="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88335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ja-JP" altLang="en-US"/>
              <a:t>物理的作用を表す単語</a:t>
            </a:r>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4</a:t>
            </a:fld>
            <a:endParaRPr lang="ja-JP" altLang="en-US"/>
          </a:p>
        </p:txBody>
      </p:sp>
      <p:sp>
        <p:nvSpPr>
          <p:cNvPr id="5" name="四角形: 角を丸くする 4">
            <a:extLst>
              <a:ext uri="{FF2B5EF4-FFF2-40B4-BE49-F238E27FC236}">
                <a16:creationId xmlns:a16="http://schemas.microsoft.com/office/drawing/2014/main" id="{E10C01D1-7AC5-4690-AF40-285B14649147}"/>
              </a:ext>
            </a:extLst>
          </p:cNvPr>
          <p:cNvSpPr/>
          <p:nvPr/>
        </p:nvSpPr>
        <p:spPr bwMode="auto">
          <a:xfrm>
            <a:off x="1691680" y="2420888"/>
            <a:ext cx="1512168"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t"/>
          <a:lstStyle/>
          <a:p>
            <a:pPr algn="ctr"/>
            <a:r>
              <a:rPr kumimoji="1" lang="ja-JP" altLang="en-US"/>
              <a:t>主体</a:t>
            </a:r>
          </a:p>
        </p:txBody>
      </p:sp>
      <p:sp>
        <p:nvSpPr>
          <p:cNvPr id="6" name="四角形: 角を丸くする 5">
            <a:extLst>
              <a:ext uri="{FF2B5EF4-FFF2-40B4-BE49-F238E27FC236}">
                <a16:creationId xmlns:a16="http://schemas.microsoft.com/office/drawing/2014/main" id="{15FB591E-6498-429E-A0B6-F1CB34CD1BA3}"/>
              </a:ext>
            </a:extLst>
          </p:cNvPr>
          <p:cNvSpPr/>
          <p:nvPr/>
        </p:nvSpPr>
        <p:spPr bwMode="auto">
          <a:xfrm>
            <a:off x="6012160" y="2420888"/>
            <a:ext cx="1224136"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客体</a:t>
            </a:r>
          </a:p>
        </p:txBody>
      </p:sp>
      <p:sp>
        <p:nvSpPr>
          <p:cNvPr id="7" name="矢印: 右 6">
            <a:extLst>
              <a:ext uri="{FF2B5EF4-FFF2-40B4-BE49-F238E27FC236}">
                <a16:creationId xmlns:a16="http://schemas.microsoft.com/office/drawing/2014/main" id="{09739F31-79A5-480A-8E70-9E274172C884}"/>
              </a:ext>
            </a:extLst>
          </p:cNvPr>
          <p:cNvSpPr/>
          <p:nvPr/>
        </p:nvSpPr>
        <p:spPr bwMode="auto">
          <a:xfrm>
            <a:off x="3491880" y="2921344"/>
            <a:ext cx="2232248" cy="871297"/>
          </a:xfrm>
          <a:prstGeom prst="rightArrow">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意識</a:t>
            </a:r>
          </a:p>
        </p:txBody>
      </p:sp>
      <p:sp>
        <p:nvSpPr>
          <p:cNvPr id="12" name="テキスト ボックス 11">
            <a:extLst>
              <a:ext uri="{FF2B5EF4-FFF2-40B4-BE49-F238E27FC236}">
                <a16:creationId xmlns:a16="http://schemas.microsoft.com/office/drawing/2014/main" id="{8985281F-B578-4A37-8ABD-8CC45B4CAC16}"/>
              </a:ext>
            </a:extLst>
          </p:cNvPr>
          <p:cNvSpPr txBox="1"/>
          <p:nvPr/>
        </p:nvSpPr>
        <p:spPr bwMode="auto">
          <a:xfrm>
            <a:off x="611560" y="1045185"/>
            <a:ext cx="7855680" cy="1015663"/>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shake</a:t>
            </a:r>
            <a:r>
              <a:rPr lang="ja-JP" altLang="en-US" kern="0">
                <a:latin typeface="游ゴシック" panose="020B0400000000000000" pitchFamily="50" charset="-128"/>
                <a:ea typeface="游ゴシック" panose="020B0400000000000000" pitchFamily="50" charset="-128"/>
              </a:rPr>
              <a:t>と</a:t>
            </a:r>
            <a:r>
              <a:rPr lang="en-US" altLang="ja-JP" kern="0">
                <a:latin typeface="游ゴシック" panose="020B0400000000000000" pitchFamily="50" charset="-128"/>
                <a:ea typeface="游ゴシック" panose="020B0400000000000000" pitchFamily="50" charset="-128"/>
              </a:rPr>
              <a:t>beat</a:t>
            </a:r>
            <a:r>
              <a:rPr lang="ja-JP" altLang="en-US" kern="0">
                <a:latin typeface="游ゴシック" panose="020B0400000000000000" pitchFamily="50" charset="-128"/>
                <a:ea typeface="游ゴシック" panose="020B0400000000000000" pitchFamily="50" charset="-128"/>
              </a:rPr>
              <a:t>はいずれも物理的な作用が原義なので、</a:t>
            </a:r>
            <a:r>
              <a:rPr lang="ja-JP" altLang="en-US" kern="0">
                <a:solidFill>
                  <a:srgbClr val="FF0000"/>
                </a:solidFill>
                <a:latin typeface="游ゴシック" panose="020B0400000000000000" pitchFamily="50" charset="-128"/>
                <a:ea typeface="游ゴシック" panose="020B0400000000000000" pitchFamily="50" charset="-128"/>
              </a:rPr>
              <a:t>「外部から身体に物理的な力が働く」</a:t>
            </a:r>
            <a:r>
              <a:rPr lang="ja-JP" altLang="en-US" kern="0">
                <a:latin typeface="游ゴシック" panose="020B0400000000000000" pitchFamily="50" charset="-128"/>
                <a:ea typeface="游ゴシック" panose="020B0400000000000000" pitchFamily="50" charset="-128"/>
              </a:rPr>
              <a:t>イメージが心理的動揺を表す言葉として転じたもの。「力」の出元は意識を向けている客体の場合もある。</a:t>
            </a:r>
            <a:endParaRPr lang="en-US" altLang="ja-JP" kern="0">
              <a:latin typeface="游ゴシック" panose="020B0400000000000000" pitchFamily="50" charset="-128"/>
              <a:ea typeface="游ゴシック" panose="020B0400000000000000" pitchFamily="50" charset="-128"/>
            </a:endParaRPr>
          </a:p>
        </p:txBody>
      </p:sp>
      <p:sp>
        <p:nvSpPr>
          <p:cNvPr id="11" name="四角形: 角を丸くする 10">
            <a:extLst>
              <a:ext uri="{FF2B5EF4-FFF2-40B4-BE49-F238E27FC236}">
                <a16:creationId xmlns:a16="http://schemas.microsoft.com/office/drawing/2014/main" id="{0F6822BF-668D-47E5-A5CE-413C4D8F0B71}"/>
              </a:ext>
            </a:extLst>
          </p:cNvPr>
          <p:cNvSpPr/>
          <p:nvPr/>
        </p:nvSpPr>
        <p:spPr bwMode="auto">
          <a:xfrm>
            <a:off x="1979712" y="3807698"/>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身体</a:t>
            </a:r>
          </a:p>
        </p:txBody>
      </p:sp>
      <p:sp>
        <p:nvSpPr>
          <p:cNvPr id="13" name="四角形: 角を丸くする 12">
            <a:extLst>
              <a:ext uri="{FF2B5EF4-FFF2-40B4-BE49-F238E27FC236}">
                <a16:creationId xmlns:a16="http://schemas.microsoft.com/office/drawing/2014/main" id="{BD94ED38-9377-43AB-89B2-10B90A2727DA}"/>
              </a:ext>
            </a:extLst>
          </p:cNvPr>
          <p:cNvSpPr/>
          <p:nvPr/>
        </p:nvSpPr>
        <p:spPr bwMode="auto">
          <a:xfrm>
            <a:off x="1979712" y="2996952"/>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知性</a:t>
            </a:r>
          </a:p>
        </p:txBody>
      </p:sp>
      <p:sp>
        <p:nvSpPr>
          <p:cNvPr id="14" name="四角形: 角を丸くする 13">
            <a:extLst>
              <a:ext uri="{FF2B5EF4-FFF2-40B4-BE49-F238E27FC236}">
                <a16:creationId xmlns:a16="http://schemas.microsoft.com/office/drawing/2014/main" id="{95A39458-F50C-4498-A9C1-83CA974FD85B}"/>
              </a:ext>
            </a:extLst>
          </p:cNvPr>
          <p:cNvSpPr/>
          <p:nvPr/>
        </p:nvSpPr>
        <p:spPr bwMode="auto">
          <a:xfrm>
            <a:off x="1979713" y="3396265"/>
            <a:ext cx="936104" cy="345402"/>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感情</a:t>
            </a:r>
          </a:p>
        </p:txBody>
      </p:sp>
      <p:sp>
        <p:nvSpPr>
          <p:cNvPr id="18" name="テキスト ボックス 17">
            <a:extLst>
              <a:ext uri="{FF2B5EF4-FFF2-40B4-BE49-F238E27FC236}">
                <a16:creationId xmlns:a16="http://schemas.microsoft.com/office/drawing/2014/main" id="{AB395985-5D8F-4A4D-B54D-44D856AF5BC9}"/>
              </a:ext>
            </a:extLst>
          </p:cNvPr>
          <p:cNvSpPr txBox="1"/>
          <p:nvPr/>
        </p:nvSpPr>
        <p:spPr bwMode="auto">
          <a:xfrm>
            <a:off x="2676676" y="4940512"/>
            <a:ext cx="5623432"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shake</a:t>
            </a:r>
            <a:r>
              <a:rPr lang="ja-JP" altLang="en-US" kern="0">
                <a:latin typeface="游ゴシック" panose="020B0400000000000000" pitchFamily="50" charset="-128"/>
                <a:ea typeface="游ゴシック" panose="020B0400000000000000" pitchFamily="50" charset="-128"/>
              </a:rPr>
              <a:t>：「ゆさぶる」イメージ</a:t>
            </a:r>
            <a:endParaRPr lang="en-US" altLang="ja-JP" kern="0">
              <a:latin typeface="游ゴシック" panose="020B0400000000000000" pitchFamily="50" charset="-128"/>
              <a:ea typeface="游ゴシック" panose="020B0400000000000000" pitchFamily="50" charset="-128"/>
            </a:endParaRPr>
          </a:p>
        </p:txBody>
      </p:sp>
      <p:sp>
        <p:nvSpPr>
          <p:cNvPr id="19" name="テキスト ボックス 18">
            <a:extLst>
              <a:ext uri="{FF2B5EF4-FFF2-40B4-BE49-F238E27FC236}">
                <a16:creationId xmlns:a16="http://schemas.microsoft.com/office/drawing/2014/main" id="{C6E9A33A-5A94-4FB2-B80E-8FBFB90A8821}"/>
              </a:ext>
            </a:extLst>
          </p:cNvPr>
          <p:cNvSpPr txBox="1"/>
          <p:nvPr/>
        </p:nvSpPr>
        <p:spPr bwMode="auto">
          <a:xfrm>
            <a:off x="2682106" y="5340481"/>
            <a:ext cx="5623432"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beat</a:t>
            </a:r>
            <a:r>
              <a:rPr lang="ja-JP" altLang="en-US" kern="0">
                <a:latin typeface="游ゴシック" panose="020B0400000000000000" pitchFamily="50" charset="-128"/>
                <a:ea typeface="游ゴシック" panose="020B0400000000000000" pitchFamily="50" charset="-128"/>
              </a:rPr>
              <a:t>：「打撃を加える」イメージ</a:t>
            </a:r>
            <a:endParaRPr lang="en-US" altLang="ja-JP" kern="0">
              <a:latin typeface="游ゴシック" panose="020B0400000000000000" pitchFamily="50" charset="-128"/>
              <a:ea typeface="游ゴシック" panose="020B0400000000000000" pitchFamily="50" charset="-128"/>
            </a:endParaRPr>
          </a:p>
        </p:txBody>
      </p:sp>
      <p:sp>
        <p:nvSpPr>
          <p:cNvPr id="20" name="矢印: 右 19">
            <a:extLst>
              <a:ext uri="{FF2B5EF4-FFF2-40B4-BE49-F238E27FC236}">
                <a16:creationId xmlns:a16="http://schemas.microsoft.com/office/drawing/2014/main" id="{0E999E67-FD84-4C75-91D8-A3ADC498AD0E}"/>
              </a:ext>
            </a:extLst>
          </p:cNvPr>
          <p:cNvSpPr/>
          <p:nvPr/>
        </p:nvSpPr>
        <p:spPr bwMode="auto">
          <a:xfrm rot="16200000">
            <a:off x="1472058" y="4711460"/>
            <a:ext cx="1944216" cy="819453"/>
          </a:xfrm>
          <a:prstGeom prst="rightArrow">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1B78B602-E2DF-4472-BC50-4A2353DE69BD}"/>
              </a:ext>
            </a:extLst>
          </p:cNvPr>
          <p:cNvSpPr txBox="1"/>
          <p:nvPr/>
        </p:nvSpPr>
        <p:spPr bwMode="auto">
          <a:xfrm>
            <a:off x="2195738" y="4624831"/>
            <a:ext cx="492443" cy="1684489"/>
          </a:xfrm>
          <a:prstGeom prst="rect">
            <a:avLst/>
          </a:prstGeom>
          <a:noFill/>
          <a:ln>
            <a:noFill/>
          </a:ln>
          <a:extLst/>
        </p:spPr>
        <p:txBody>
          <a:bodyPr vert="eaVert" wrap="square" lIns="91440" tIns="45720" rIns="91440" bIns="45720" numCol="1" rtlCol="0" anchor="t" anchorCtr="0" compatLnSpc="1">
            <a:prstTxWarp prst="textNoShape">
              <a:avLst/>
            </a:prstTxWarp>
            <a:spAutoFit/>
          </a:bodyPr>
          <a:lstStyle/>
          <a:p>
            <a:r>
              <a:rPr lang="ja-JP" altLang="en-US" kern="0">
                <a:solidFill>
                  <a:srgbClr val="FF0000"/>
                </a:solidFill>
                <a:latin typeface="游ゴシック" panose="020B0400000000000000" pitchFamily="50" charset="-128"/>
                <a:ea typeface="游ゴシック" panose="020B0400000000000000" pitchFamily="50" charset="-128"/>
              </a:rPr>
              <a:t>物理的な力</a:t>
            </a:r>
            <a:endParaRPr lang="en-US" altLang="ja-JP" kern="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52947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en-US" altLang="ja-JP"/>
              <a:t>puzzle </a:t>
            </a:r>
            <a:r>
              <a:rPr kumimoji="1" lang="ja-JP" altLang="en-US"/>
              <a:t>と </a:t>
            </a:r>
            <a:r>
              <a:rPr kumimoji="1" lang="en-US" altLang="ja-JP"/>
              <a:t>amaze</a:t>
            </a:r>
            <a:r>
              <a:rPr kumimoji="1" lang="ja-JP" altLang="en-US"/>
              <a:t>　（１）</a:t>
            </a:r>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5</a:t>
            </a:fld>
            <a:endParaRPr lang="ja-JP" altLang="en-US"/>
          </a:p>
        </p:txBody>
      </p:sp>
      <p:sp>
        <p:nvSpPr>
          <p:cNvPr id="5" name="四角形: 角を丸くする 4">
            <a:extLst>
              <a:ext uri="{FF2B5EF4-FFF2-40B4-BE49-F238E27FC236}">
                <a16:creationId xmlns:a16="http://schemas.microsoft.com/office/drawing/2014/main" id="{E10C01D1-7AC5-4690-AF40-285B14649147}"/>
              </a:ext>
            </a:extLst>
          </p:cNvPr>
          <p:cNvSpPr/>
          <p:nvPr/>
        </p:nvSpPr>
        <p:spPr bwMode="auto">
          <a:xfrm>
            <a:off x="1365286" y="2780928"/>
            <a:ext cx="1512168"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t"/>
          <a:lstStyle/>
          <a:p>
            <a:pPr algn="ctr"/>
            <a:r>
              <a:rPr kumimoji="1" lang="ja-JP" altLang="en-US"/>
              <a:t>主体</a:t>
            </a:r>
          </a:p>
        </p:txBody>
      </p:sp>
      <p:sp>
        <p:nvSpPr>
          <p:cNvPr id="6" name="四角形: 角を丸くする 5">
            <a:extLst>
              <a:ext uri="{FF2B5EF4-FFF2-40B4-BE49-F238E27FC236}">
                <a16:creationId xmlns:a16="http://schemas.microsoft.com/office/drawing/2014/main" id="{15FB591E-6498-429E-A0B6-F1CB34CD1BA3}"/>
              </a:ext>
            </a:extLst>
          </p:cNvPr>
          <p:cNvSpPr/>
          <p:nvPr/>
        </p:nvSpPr>
        <p:spPr bwMode="auto">
          <a:xfrm>
            <a:off x="6487020" y="2780928"/>
            <a:ext cx="1224136"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客体</a:t>
            </a:r>
          </a:p>
        </p:txBody>
      </p:sp>
      <p:sp>
        <p:nvSpPr>
          <p:cNvPr id="12" name="テキスト ボックス 11">
            <a:extLst>
              <a:ext uri="{FF2B5EF4-FFF2-40B4-BE49-F238E27FC236}">
                <a16:creationId xmlns:a16="http://schemas.microsoft.com/office/drawing/2014/main" id="{8985281F-B578-4A37-8ABD-8CC45B4CAC16}"/>
              </a:ext>
            </a:extLst>
          </p:cNvPr>
          <p:cNvSpPr txBox="1"/>
          <p:nvPr/>
        </p:nvSpPr>
        <p:spPr bwMode="auto">
          <a:xfrm>
            <a:off x="611560" y="980728"/>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puzzle</a:t>
            </a:r>
            <a:r>
              <a:rPr lang="ja-JP" altLang="en-US" kern="0">
                <a:latin typeface="游ゴシック" panose="020B0400000000000000" pitchFamily="50" charset="-128"/>
                <a:ea typeface="游ゴシック" panose="020B0400000000000000" pitchFamily="50" charset="-128"/>
              </a:rPr>
              <a:t>は知性、</a:t>
            </a:r>
            <a:r>
              <a:rPr lang="en-US" altLang="ja-JP" kern="0">
                <a:latin typeface="游ゴシック" panose="020B0400000000000000" pitchFamily="50" charset="-128"/>
                <a:ea typeface="游ゴシック" panose="020B0400000000000000" pitchFamily="50" charset="-128"/>
              </a:rPr>
              <a:t>amaze</a:t>
            </a:r>
            <a:r>
              <a:rPr lang="ja-JP" altLang="en-US" kern="0">
                <a:latin typeface="游ゴシック" panose="020B0400000000000000" pitchFamily="50" charset="-128"/>
                <a:ea typeface="游ゴシック" panose="020B0400000000000000" pitchFamily="50" charset="-128"/>
              </a:rPr>
              <a:t>は感情への作用という意味が強い</a:t>
            </a:r>
            <a:endParaRPr lang="en-US" altLang="ja-JP" kern="0">
              <a:latin typeface="游ゴシック" panose="020B0400000000000000" pitchFamily="50" charset="-128"/>
              <a:ea typeface="游ゴシック" panose="020B0400000000000000" pitchFamily="50" charset="-128"/>
            </a:endParaRPr>
          </a:p>
        </p:txBody>
      </p:sp>
      <p:sp>
        <p:nvSpPr>
          <p:cNvPr id="11" name="四角形: 角を丸くする 10">
            <a:extLst>
              <a:ext uri="{FF2B5EF4-FFF2-40B4-BE49-F238E27FC236}">
                <a16:creationId xmlns:a16="http://schemas.microsoft.com/office/drawing/2014/main" id="{0F6822BF-668D-47E5-A5CE-413C4D8F0B71}"/>
              </a:ext>
            </a:extLst>
          </p:cNvPr>
          <p:cNvSpPr/>
          <p:nvPr/>
        </p:nvSpPr>
        <p:spPr bwMode="auto">
          <a:xfrm>
            <a:off x="1653318" y="4167738"/>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身体</a:t>
            </a:r>
          </a:p>
        </p:txBody>
      </p:sp>
      <p:sp>
        <p:nvSpPr>
          <p:cNvPr id="13" name="四角形: 角を丸くする 12">
            <a:extLst>
              <a:ext uri="{FF2B5EF4-FFF2-40B4-BE49-F238E27FC236}">
                <a16:creationId xmlns:a16="http://schemas.microsoft.com/office/drawing/2014/main" id="{BD94ED38-9377-43AB-89B2-10B90A2727DA}"/>
              </a:ext>
            </a:extLst>
          </p:cNvPr>
          <p:cNvSpPr/>
          <p:nvPr/>
        </p:nvSpPr>
        <p:spPr bwMode="auto">
          <a:xfrm>
            <a:off x="1653318" y="3356992"/>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知性</a:t>
            </a:r>
          </a:p>
        </p:txBody>
      </p:sp>
      <p:sp>
        <p:nvSpPr>
          <p:cNvPr id="14" name="四角形: 角を丸くする 13">
            <a:extLst>
              <a:ext uri="{FF2B5EF4-FFF2-40B4-BE49-F238E27FC236}">
                <a16:creationId xmlns:a16="http://schemas.microsoft.com/office/drawing/2014/main" id="{95A39458-F50C-4498-A9C1-83CA974FD85B}"/>
              </a:ext>
            </a:extLst>
          </p:cNvPr>
          <p:cNvSpPr/>
          <p:nvPr/>
        </p:nvSpPr>
        <p:spPr bwMode="auto">
          <a:xfrm>
            <a:off x="1653319" y="3756305"/>
            <a:ext cx="936104" cy="345402"/>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感情</a:t>
            </a:r>
          </a:p>
        </p:txBody>
      </p:sp>
      <p:cxnSp>
        <p:nvCxnSpPr>
          <p:cNvPr id="15" name="直線矢印コネクタ 14">
            <a:extLst>
              <a:ext uri="{FF2B5EF4-FFF2-40B4-BE49-F238E27FC236}">
                <a16:creationId xmlns:a16="http://schemas.microsoft.com/office/drawing/2014/main" id="{650F6DD3-58BE-4CEA-A57A-BA33D4EDE310}"/>
              </a:ext>
            </a:extLst>
          </p:cNvPr>
          <p:cNvCxnSpPr>
            <a:cxnSpLocks/>
          </p:cNvCxnSpPr>
          <p:nvPr/>
        </p:nvCxnSpPr>
        <p:spPr bwMode="auto">
          <a:xfrm flipH="1">
            <a:off x="3851920" y="2465497"/>
            <a:ext cx="287899" cy="1001035"/>
          </a:xfrm>
          <a:prstGeom prst="straightConnector1">
            <a:avLst/>
          </a:prstGeom>
          <a:solidFill>
            <a:srgbClr val="CCFFFF"/>
          </a:solidFill>
          <a:ln w="28575" cap="flat" cmpd="sng" algn="ctr">
            <a:solidFill>
              <a:srgbClr val="FF0000"/>
            </a:solidFill>
            <a:prstDash val="solid"/>
            <a:round/>
            <a:headEnd type="none" w="med" len="med"/>
            <a:tailEnd type="triangle"/>
          </a:ln>
          <a:effectLst/>
        </p:spPr>
      </p:cxnSp>
      <p:cxnSp>
        <p:nvCxnSpPr>
          <p:cNvPr id="16" name="直線矢印コネクタ 15">
            <a:extLst>
              <a:ext uri="{FF2B5EF4-FFF2-40B4-BE49-F238E27FC236}">
                <a16:creationId xmlns:a16="http://schemas.microsoft.com/office/drawing/2014/main" id="{5FE0ADB7-E5EF-412A-8307-6C2ACB24E7F1}"/>
              </a:ext>
            </a:extLst>
          </p:cNvPr>
          <p:cNvCxnSpPr>
            <a:cxnSpLocks/>
            <a:endCxn id="13" idx="3"/>
          </p:cNvCxnSpPr>
          <p:nvPr/>
        </p:nvCxnSpPr>
        <p:spPr bwMode="auto">
          <a:xfrm flipH="1" flipV="1">
            <a:off x="2589422" y="3519295"/>
            <a:ext cx="3897598" cy="4210"/>
          </a:xfrm>
          <a:prstGeom prst="straightConnector1">
            <a:avLst/>
          </a:prstGeom>
          <a:solidFill>
            <a:srgbClr val="CCFFFF"/>
          </a:solidFill>
          <a:ln w="57150" cap="flat" cmpd="sng" algn="ctr">
            <a:solidFill>
              <a:srgbClr val="00B0F0"/>
            </a:solidFill>
            <a:prstDash val="solid"/>
            <a:round/>
            <a:headEnd type="none" w="med" len="med"/>
            <a:tailEnd type="triangle"/>
          </a:ln>
          <a:effectLst/>
        </p:spPr>
      </p:cxnSp>
      <p:sp>
        <p:nvSpPr>
          <p:cNvPr id="18" name="テキスト ボックス 17">
            <a:extLst>
              <a:ext uri="{FF2B5EF4-FFF2-40B4-BE49-F238E27FC236}">
                <a16:creationId xmlns:a16="http://schemas.microsoft.com/office/drawing/2014/main" id="{AB395985-5D8F-4A4D-B54D-44D856AF5BC9}"/>
              </a:ext>
            </a:extLst>
          </p:cNvPr>
          <p:cNvSpPr txBox="1"/>
          <p:nvPr/>
        </p:nvSpPr>
        <p:spPr bwMode="auto">
          <a:xfrm>
            <a:off x="2664557" y="1742180"/>
            <a:ext cx="4434531" cy="707886"/>
          </a:xfrm>
          <a:prstGeom prst="rect">
            <a:avLst/>
          </a:prstGeom>
          <a:no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puzzle</a:t>
            </a:r>
            <a:r>
              <a:rPr lang="en-US" altLang="ja-JP" kern="0">
                <a:latin typeface="游ゴシック" panose="020B0400000000000000" pitchFamily="50" charset="-128"/>
                <a:ea typeface="游ゴシック" panose="020B0400000000000000" pitchFamily="50" charset="-128"/>
              </a:rPr>
              <a:t> : </a:t>
            </a:r>
            <a:r>
              <a:rPr lang="ja-JP" altLang="en-US" kern="0">
                <a:latin typeface="游ゴシック" panose="020B0400000000000000" pitchFamily="50" charset="-128"/>
                <a:ea typeface="游ゴシック" panose="020B0400000000000000" pitchFamily="50" charset="-128"/>
              </a:rPr>
              <a:t>論理的に理解できないことによる当惑。「驚き」ではない。</a:t>
            </a:r>
            <a:endParaRPr lang="en-US" altLang="ja-JP" kern="0">
              <a:latin typeface="游ゴシック" panose="020B0400000000000000" pitchFamily="50" charset="-128"/>
              <a:ea typeface="游ゴシック" panose="020B0400000000000000" pitchFamily="50" charset="-128"/>
            </a:endParaRPr>
          </a:p>
        </p:txBody>
      </p:sp>
      <p:sp>
        <p:nvSpPr>
          <p:cNvPr id="19" name="テキスト ボックス 18">
            <a:extLst>
              <a:ext uri="{FF2B5EF4-FFF2-40B4-BE49-F238E27FC236}">
                <a16:creationId xmlns:a16="http://schemas.microsoft.com/office/drawing/2014/main" id="{C6E9A33A-5A94-4FB2-B80E-8FBFB90A8821}"/>
              </a:ext>
            </a:extLst>
          </p:cNvPr>
          <p:cNvSpPr txBox="1"/>
          <p:nvPr/>
        </p:nvSpPr>
        <p:spPr bwMode="auto">
          <a:xfrm>
            <a:off x="2656813" y="5097378"/>
            <a:ext cx="4653262" cy="707886"/>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amaze</a:t>
            </a:r>
            <a:r>
              <a:rPr lang="ja-JP" altLang="en-US" kern="0">
                <a:latin typeface="游ゴシック" panose="020B0400000000000000" pitchFamily="50" charset="-128"/>
                <a:ea typeface="游ゴシック" panose="020B0400000000000000" pitchFamily="50" charset="-128"/>
              </a:rPr>
              <a:t>：感情的な面への作用が強く、「驚き」という訳語を使える。</a:t>
            </a:r>
            <a:endParaRPr lang="en-US" altLang="ja-JP" kern="0">
              <a:latin typeface="游ゴシック" panose="020B0400000000000000" pitchFamily="50" charset="-128"/>
              <a:ea typeface="游ゴシック" panose="020B0400000000000000" pitchFamily="50" charset="-128"/>
            </a:endParaRPr>
          </a:p>
        </p:txBody>
      </p:sp>
      <p:cxnSp>
        <p:nvCxnSpPr>
          <p:cNvPr id="20" name="直線矢印コネクタ 19">
            <a:extLst>
              <a:ext uri="{FF2B5EF4-FFF2-40B4-BE49-F238E27FC236}">
                <a16:creationId xmlns:a16="http://schemas.microsoft.com/office/drawing/2014/main" id="{65E9E12B-85EA-43D3-A77F-AE5EC5302668}"/>
              </a:ext>
            </a:extLst>
          </p:cNvPr>
          <p:cNvCxnSpPr>
            <a:cxnSpLocks/>
          </p:cNvCxnSpPr>
          <p:nvPr/>
        </p:nvCxnSpPr>
        <p:spPr bwMode="auto">
          <a:xfrm flipH="1" flipV="1">
            <a:off x="2589422" y="3929006"/>
            <a:ext cx="3897598" cy="4210"/>
          </a:xfrm>
          <a:prstGeom prst="straightConnector1">
            <a:avLst/>
          </a:prstGeom>
          <a:solidFill>
            <a:srgbClr val="CCFFFF"/>
          </a:solidFill>
          <a:ln w="57150" cap="flat" cmpd="sng" algn="ctr">
            <a:solidFill>
              <a:srgbClr val="00B0F0"/>
            </a:solidFill>
            <a:prstDash val="solid"/>
            <a:round/>
            <a:headEnd type="none" w="med" len="med"/>
            <a:tailEnd type="triangle"/>
          </a:ln>
          <a:effectLst/>
        </p:spPr>
      </p:cxnSp>
      <p:cxnSp>
        <p:nvCxnSpPr>
          <p:cNvPr id="23" name="直線矢印コネクタ 22">
            <a:extLst>
              <a:ext uri="{FF2B5EF4-FFF2-40B4-BE49-F238E27FC236}">
                <a16:creationId xmlns:a16="http://schemas.microsoft.com/office/drawing/2014/main" id="{AA5382DB-D673-4B59-826B-844774F0770B}"/>
              </a:ext>
            </a:extLst>
          </p:cNvPr>
          <p:cNvCxnSpPr>
            <a:cxnSpLocks/>
          </p:cNvCxnSpPr>
          <p:nvPr/>
        </p:nvCxnSpPr>
        <p:spPr bwMode="auto">
          <a:xfrm flipH="1" flipV="1">
            <a:off x="3923928" y="3985980"/>
            <a:ext cx="215891" cy="1005138"/>
          </a:xfrm>
          <a:prstGeom prst="straightConnector1">
            <a:avLst/>
          </a:prstGeom>
          <a:solidFill>
            <a:srgbClr val="CCFFFF"/>
          </a:solidFill>
          <a:ln w="28575" cap="flat" cmpd="sng" algn="ctr">
            <a:solidFill>
              <a:srgbClr val="FF0000"/>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36ED6B31-8509-458E-8FE3-63E1C42141E1}"/>
              </a:ext>
            </a:extLst>
          </p:cNvPr>
          <p:cNvSpPr txBox="1"/>
          <p:nvPr/>
        </p:nvSpPr>
        <p:spPr bwMode="auto">
          <a:xfrm>
            <a:off x="2664557" y="5794373"/>
            <a:ext cx="3277366" cy="338554"/>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sz="1600" kern="0">
                <a:latin typeface="游ゴシック" panose="020B0400000000000000" pitchFamily="50" charset="-128"/>
                <a:ea typeface="游ゴシック" panose="020B0400000000000000" pitchFamily="50" charset="-128"/>
              </a:rPr>
              <a:t>（良い驚き・悪い驚きの双方）</a:t>
            </a:r>
            <a:endParaRPr lang="en-US" altLang="ja-JP" sz="1600" ker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364361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en-US" altLang="ja-JP"/>
              <a:t>puzzle </a:t>
            </a:r>
            <a:r>
              <a:rPr kumimoji="1" lang="ja-JP" altLang="en-US"/>
              <a:t>と </a:t>
            </a:r>
            <a:r>
              <a:rPr kumimoji="1" lang="en-US" altLang="ja-JP"/>
              <a:t>amaze</a:t>
            </a:r>
            <a:r>
              <a:rPr kumimoji="1" lang="ja-JP" altLang="en-US"/>
              <a:t>　（２）</a:t>
            </a:r>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6</a:t>
            </a:fld>
            <a:endParaRPr lang="ja-JP" altLang="en-US"/>
          </a:p>
        </p:txBody>
      </p:sp>
      <p:sp>
        <p:nvSpPr>
          <p:cNvPr id="18" name="テキスト ボックス 17">
            <a:extLst>
              <a:ext uri="{FF2B5EF4-FFF2-40B4-BE49-F238E27FC236}">
                <a16:creationId xmlns:a16="http://schemas.microsoft.com/office/drawing/2014/main" id="{AB395985-5D8F-4A4D-B54D-44D856AF5BC9}"/>
              </a:ext>
            </a:extLst>
          </p:cNvPr>
          <p:cNvSpPr txBox="1"/>
          <p:nvPr/>
        </p:nvSpPr>
        <p:spPr bwMode="auto">
          <a:xfrm>
            <a:off x="868577" y="1854697"/>
            <a:ext cx="7199002" cy="707886"/>
          </a:xfrm>
          <a:prstGeom prst="rect">
            <a:avLst/>
          </a:prstGeom>
          <a:no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You may be puzzled by the difficulty of the theory.</a:t>
            </a:r>
          </a:p>
          <a:p>
            <a:r>
              <a:rPr lang="ja-JP" altLang="en-US" kern="0">
                <a:latin typeface="游ゴシック" panose="020B0400000000000000" pitchFamily="50" charset="-128"/>
                <a:ea typeface="游ゴシック" panose="020B0400000000000000" pitchFamily="50" charset="-128"/>
              </a:rPr>
              <a:t>その理論の難解さには当惑させられるかもしれません。</a:t>
            </a:r>
            <a:endParaRPr lang="en-US" altLang="ja-JP" kern="0">
              <a:latin typeface="游ゴシック" panose="020B0400000000000000" pitchFamily="50" charset="-128"/>
              <a:ea typeface="游ゴシック" panose="020B0400000000000000" pitchFamily="50" charset="-128"/>
            </a:endParaRPr>
          </a:p>
        </p:txBody>
      </p:sp>
      <p:sp>
        <p:nvSpPr>
          <p:cNvPr id="17" name="テキスト ボックス 16">
            <a:extLst>
              <a:ext uri="{FF2B5EF4-FFF2-40B4-BE49-F238E27FC236}">
                <a16:creationId xmlns:a16="http://schemas.microsoft.com/office/drawing/2014/main" id="{05B48788-DC9D-44EB-A33C-7CD03B62BB9C}"/>
              </a:ext>
            </a:extLst>
          </p:cNvPr>
          <p:cNvSpPr txBox="1"/>
          <p:nvPr/>
        </p:nvSpPr>
        <p:spPr bwMode="auto">
          <a:xfrm>
            <a:off x="868577" y="3284984"/>
            <a:ext cx="7199002" cy="1015663"/>
          </a:xfrm>
          <a:prstGeom prst="rect">
            <a:avLst/>
          </a:prstGeom>
          <a:no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The sudden eruption of Mt. Ontake amazed the people.</a:t>
            </a:r>
          </a:p>
          <a:p>
            <a:r>
              <a:rPr lang="ja-JP" altLang="en-US" kern="0">
                <a:latin typeface="游ゴシック" panose="020B0400000000000000" pitchFamily="50" charset="-128"/>
                <a:ea typeface="游ゴシック" panose="020B0400000000000000" pitchFamily="50" charset="-128"/>
              </a:rPr>
              <a:t>御嶽山の突然の噴火が人々を驚かせました。</a:t>
            </a:r>
            <a:endParaRPr lang="en-US" altLang="ja-JP" ker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626144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ja-JP" altLang="en-US"/>
              <a:t>引き離す＝ </a:t>
            </a:r>
            <a:r>
              <a:rPr kumimoji="1" lang="en-US" altLang="ja-JP"/>
              <a:t>distract</a:t>
            </a:r>
            <a:endParaRPr kumimoji="1" lang="ja-JP" altLang="en-US"/>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7</a:t>
            </a:fld>
            <a:endParaRPr lang="ja-JP" altLang="en-US"/>
          </a:p>
        </p:txBody>
      </p:sp>
      <p:sp>
        <p:nvSpPr>
          <p:cNvPr id="5" name="四角形: 角を丸くする 4">
            <a:extLst>
              <a:ext uri="{FF2B5EF4-FFF2-40B4-BE49-F238E27FC236}">
                <a16:creationId xmlns:a16="http://schemas.microsoft.com/office/drawing/2014/main" id="{E10C01D1-7AC5-4690-AF40-285B14649147}"/>
              </a:ext>
            </a:extLst>
          </p:cNvPr>
          <p:cNvSpPr/>
          <p:nvPr/>
        </p:nvSpPr>
        <p:spPr bwMode="auto">
          <a:xfrm>
            <a:off x="1434864" y="3573084"/>
            <a:ext cx="1512168"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t"/>
          <a:lstStyle/>
          <a:p>
            <a:pPr algn="ctr"/>
            <a:r>
              <a:rPr kumimoji="1" lang="ja-JP" altLang="en-US"/>
              <a:t>主体</a:t>
            </a:r>
          </a:p>
        </p:txBody>
      </p:sp>
      <p:sp>
        <p:nvSpPr>
          <p:cNvPr id="6" name="四角形: 角を丸くする 5">
            <a:extLst>
              <a:ext uri="{FF2B5EF4-FFF2-40B4-BE49-F238E27FC236}">
                <a16:creationId xmlns:a16="http://schemas.microsoft.com/office/drawing/2014/main" id="{15FB591E-6498-429E-A0B6-F1CB34CD1BA3}"/>
              </a:ext>
            </a:extLst>
          </p:cNvPr>
          <p:cNvSpPr/>
          <p:nvPr/>
        </p:nvSpPr>
        <p:spPr bwMode="auto">
          <a:xfrm>
            <a:off x="5755344" y="3573084"/>
            <a:ext cx="1224136" cy="1944216"/>
          </a:xfrm>
          <a:prstGeom prst="roundRect">
            <a:avLst>
              <a:gd name="adj" fmla="val 9122"/>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客体</a:t>
            </a:r>
          </a:p>
        </p:txBody>
      </p:sp>
      <p:sp>
        <p:nvSpPr>
          <p:cNvPr id="7" name="矢印: 右 6">
            <a:extLst>
              <a:ext uri="{FF2B5EF4-FFF2-40B4-BE49-F238E27FC236}">
                <a16:creationId xmlns:a16="http://schemas.microsoft.com/office/drawing/2014/main" id="{09739F31-79A5-480A-8E70-9E274172C884}"/>
              </a:ext>
            </a:extLst>
          </p:cNvPr>
          <p:cNvSpPr/>
          <p:nvPr/>
        </p:nvSpPr>
        <p:spPr bwMode="auto">
          <a:xfrm>
            <a:off x="3235064" y="4073540"/>
            <a:ext cx="2232248" cy="871297"/>
          </a:xfrm>
          <a:prstGeom prst="rightArrow">
            <a:avLst/>
          </a:prstGeom>
          <a:solidFill>
            <a:schemeClr val="accent3">
              <a:lumMod val="20000"/>
              <a:lumOff val="80000"/>
            </a:schemeClr>
          </a:solidFill>
          <a:ln w="12700" cap="flat" cmpd="sng" algn="ctr">
            <a:solidFill>
              <a:schemeClr val="accent1"/>
            </a:solidFill>
            <a:prstDash val="dash"/>
            <a:round/>
            <a:headEnd type="none" w="med" len="med"/>
            <a:tailEnd type="none" w="med" len="med"/>
          </a:ln>
          <a:effectLst/>
        </p:spPr>
        <p:txBody>
          <a:bodyPr rtlCol="0" anchor="ctr"/>
          <a:lstStyle/>
          <a:p>
            <a:pPr algn="ctr"/>
            <a:r>
              <a:rPr kumimoji="1" lang="ja-JP" altLang="en-US">
                <a:solidFill>
                  <a:schemeClr val="bg1">
                    <a:lumMod val="75000"/>
                  </a:schemeClr>
                </a:solidFill>
              </a:rPr>
              <a:t>意識</a:t>
            </a:r>
          </a:p>
        </p:txBody>
      </p:sp>
      <p:sp>
        <p:nvSpPr>
          <p:cNvPr id="12" name="テキスト ボックス 11">
            <a:extLst>
              <a:ext uri="{FF2B5EF4-FFF2-40B4-BE49-F238E27FC236}">
                <a16:creationId xmlns:a16="http://schemas.microsoft.com/office/drawing/2014/main" id="{8985281F-B578-4A37-8ABD-8CC45B4CAC16}"/>
              </a:ext>
            </a:extLst>
          </p:cNvPr>
          <p:cNvSpPr txBox="1"/>
          <p:nvPr/>
        </p:nvSpPr>
        <p:spPr bwMode="auto">
          <a:xfrm>
            <a:off x="611560" y="1045185"/>
            <a:ext cx="7855680" cy="400110"/>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latin typeface="游ゴシック" panose="020B0400000000000000" pitchFamily="50" charset="-128"/>
                <a:ea typeface="游ゴシック" panose="020B0400000000000000" pitchFamily="50" charset="-128"/>
              </a:rPr>
              <a:t>distract </a:t>
            </a:r>
            <a:r>
              <a:rPr lang="ja-JP" altLang="en-US" kern="0">
                <a:latin typeface="游ゴシック" panose="020B0400000000000000" pitchFamily="50" charset="-128"/>
                <a:ea typeface="游ゴシック" panose="020B0400000000000000" pitchFamily="50" charset="-128"/>
              </a:rPr>
              <a:t>は「引き離す」イメージ。</a:t>
            </a:r>
            <a:endParaRPr lang="en-US" altLang="ja-JP" kern="0">
              <a:latin typeface="游ゴシック" panose="020B0400000000000000" pitchFamily="50" charset="-128"/>
              <a:ea typeface="游ゴシック" panose="020B0400000000000000" pitchFamily="50" charset="-128"/>
            </a:endParaRPr>
          </a:p>
        </p:txBody>
      </p:sp>
      <p:sp>
        <p:nvSpPr>
          <p:cNvPr id="11" name="四角形: 角を丸くする 10">
            <a:extLst>
              <a:ext uri="{FF2B5EF4-FFF2-40B4-BE49-F238E27FC236}">
                <a16:creationId xmlns:a16="http://schemas.microsoft.com/office/drawing/2014/main" id="{0F6822BF-668D-47E5-A5CE-413C4D8F0B71}"/>
              </a:ext>
            </a:extLst>
          </p:cNvPr>
          <p:cNvSpPr/>
          <p:nvPr/>
        </p:nvSpPr>
        <p:spPr bwMode="auto">
          <a:xfrm>
            <a:off x="1722896" y="4959894"/>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身体</a:t>
            </a:r>
          </a:p>
        </p:txBody>
      </p:sp>
      <p:sp>
        <p:nvSpPr>
          <p:cNvPr id="13" name="四角形: 角を丸くする 12">
            <a:extLst>
              <a:ext uri="{FF2B5EF4-FFF2-40B4-BE49-F238E27FC236}">
                <a16:creationId xmlns:a16="http://schemas.microsoft.com/office/drawing/2014/main" id="{BD94ED38-9377-43AB-89B2-10B90A2727DA}"/>
              </a:ext>
            </a:extLst>
          </p:cNvPr>
          <p:cNvSpPr/>
          <p:nvPr/>
        </p:nvSpPr>
        <p:spPr bwMode="auto">
          <a:xfrm>
            <a:off x="1722896" y="4149148"/>
            <a:ext cx="936104" cy="324605"/>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知性</a:t>
            </a:r>
          </a:p>
        </p:txBody>
      </p:sp>
      <p:sp>
        <p:nvSpPr>
          <p:cNvPr id="14" name="四角形: 角を丸くする 13">
            <a:extLst>
              <a:ext uri="{FF2B5EF4-FFF2-40B4-BE49-F238E27FC236}">
                <a16:creationId xmlns:a16="http://schemas.microsoft.com/office/drawing/2014/main" id="{95A39458-F50C-4498-A9C1-83CA974FD85B}"/>
              </a:ext>
            </a:extLst>
          </p:cNvPr>
          <p:cNvSpPr/>
          <p:nvPr/>
        </p:nvSpPr>
        <p:spPr bwMode="auto">
          <a:xfrm>
            <a:off x="1722897" y="4548461"/>
            <a:ext cx="936104" cy="345402"/>
          </a:xfrm>
          <a:prstGeom prst="roundRect">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感情</a:t>
            </a:r>
          </a:p>
        </p:txBody>
      </p:sp>
      <p:sp>
        <p:nvSpPr>
          <p:cNvPr id="18" name="テキスト ボックス 17">
            <a:extLst>
              <a:ext uri="{FF2B5EF4-FFF2-40B4-BE49-F238E27FC236}">
                <a16:creationId xmlns:a16="http://schemas.microsoft.com/office/drawing/2014/main" id="{AB395985-5D8F-4A4D-B54D-44D856AF5BC9}"/>
              </a:ext>
            </a:extLst>
          </p:cNvPr>
          <p:cNvSpPr txBox="1"/>
          <p:nvPr/>
        </p:nvSpPr>
        <p:spPr bwMode="auto">
          <a:xfrm>
            <a:off x="3779912" y="2158822"/>
            <a:ext cx="4392488" cy="707886"/>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en-US" altLang="ja-JP" kern="0">
                <a:solidFill>
                  <a:srgbClr val="FF0000"/>
                </a:solidFill>
                <a:latin typeface="游ゴシック" panose="020B0400000000000000" pitchFamily="50" charset="-128"/>
                <a:ea typeface="游ゴシック" panose="020B0400000000000000" pitchFamily="50" charset="-128"/>
              </a:rPr>
              <a:t>distract</a:t>
            </a:r>
            <a:r>
              <a:rPr lang="ja-JP" altLang="en-US" kern="0">
                <a:latin typeface="游ゴシック" panose="020B0400000000000000" pitchFamily="50" charset="-128"/>
                <a:ea typeface="游ゴシック" panose="020B0400000000000000" pitchFamily="50" charset="-128"/>
              </a:rPr>
              <a:t>：意識を本来の対象物から引き離し、他のものに向けさせる。</a:t>
            </a:r>
            <a:endParaRPr lang="en-US" altLang="ja-JP" kern="0">
              <a:latin typeface="游ゴシック" panose="020B0400000000000000" pitchFamily="50" charset="-128"/>
              <a:ea typeface="游ゴシック" panose="020B0400000000000000" pitchFamily="50" charset="-128"/>
            </a:endParaRPr>
          </a:p>
        </p:txBody>
      </p:sp>
      <p:sp>
        <p:nvSpPr>
          <p:cNvPr id="15" name="矢印: 右 14">
            <a:extLst>
              <a:ext uri="{FF2B5EF4-FFF2-40B4-BE49-F238E27FC236}">
                <a16:creationId xmlns:a16="http://schemas.microsoft.com/office/drawing/2014/main" id="{3C3A431C-3179-461A-B4E8-D49AAD7F5443}"/>
              </a:ext>
            </a:extLst>
          </p:cNvPr>
          <p:cNvSpPr/>
          <p:nvPr/>
        </p:nvSpPr>
        <p:spPr bwMode="auto">
          <a:xfrm rot="19702992">
            <a:off x="3113627" y="3204096"/>
            <a:ext cx="2352495" cy="871297"/>
          </a:xfrm>
          <a:prstGeom prst="rightArrow">
            <a:avLst/>
          </a:prstGeom>
          <a:solidFill>
            <a:schemeClr val="accent3">
              <a:lumMod val="40000"/>
              <a:lumOff val="60000"/>
            </a:schemeClr>
          </a:solidFill>
          <a:ln w="12700" cap="flat" cmpd="sng" algn="ctr">
            <a:solidFill>
              <a:schemeClr val="accent1"/>
            </a:solidFill>
            <a:prstDash val="solid"/>
            <a:round/>
            <a:headEnd type="none" w="med" len="med"/>
            <a:tailEnd type="none" w="med" len="med"/>
          </a:ln>
          <a:effectLst/>
        </p:spPr>
        <p:txBody>
          <a:bodyPr rtlCol="0" anchor="ctr"/>
          <a:lstStyle/>
          <a:p>
            <a:pPr algn="ctr"/>
            <a:r>
              <a:rPr kumimoji="1" lang="ja-JP" altLang="en-US"/>
              <a:t>意識</a:t>
            </a:r>
          </a:p>
        </p:txBody>
      </p:sp>
    </p:spTree>
    <p:extLst>
      <p:ext uri="{BB962C8B-B14F-4D97-AF65-F5344CB8AC3E}">
        <p14:creationId xmlns:p14="http://schemas.microsoft.com/office/powerpoint/2010/main" val="386148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8DDDD2-5159-4A8C-BB94-0CB1C40189EE}"/>
              </a:ext>
            </a:extLst>
          </p:cNvPr>
          <p:cNvSpPr>
            <a:spLocks noGrp="1"/>
          </p:cNvSpPr>
          <p:nvPr>
            <p:ph type="title"/>
          </p:nvPr>
        </p:nvSpPr>
        <p:spPr/>
        <p:txBody>
          <a:bodyPr/>
          <a:lstStyle/>
          <a:p>
            <a:r>
              <a:rPr kumimoji="1" lang="ja-JP" altLang="en-US"/>
              <a:t>構造２：安定状態・不安定状態</a:t>
            </a:r>
          </a:p>
        </p:txBody>
      </p:sp>
      <p:sp>
        <p:nvSpPr>
          <p:cNvPr id="4" name="スライド番号プレースホルダー 3">
            <a:extLst>
              <a:ext uri="{FF2B5EF4-FFF2-40B4-BE49-F238E27FC236}">
                <a16:creationId xmlns:a16="http://schemas.microsoft.com/office/drawing/2014/main" id="{55C7D71C-DCB1-42FA-8278-AC0FA7B081D1}"/>
              </a:ext>
            </a:extLst>
          </p:cNvPr>
          <p:cNvSpPr>
            <a:spLocks noGrp="1"/>
          </p:cNvSpPr>
          <p:nvPr>
            <p:ph type="sldNum" sz="quarter" idx="12"/>
          </p:nvPr>
        </p:nvSpPr>
        <p:spPr/>
        <p:txBody>
          <a:bodyPr/>
          <a:lstStyle/>
          <a:p>
            <a:fld id="{D2D8002D-B5B0-4BAC-B1F6-782DDCCE6D9C}" type="slidenum">
              <a:rPr lang="ja-JP" altLang="en-US" smtClean="0"/>
              <a:pPr/>
              <a:t>8</a:t>
            </a:fld>
            <a:endParaRPr lang="ja-JP" altLang="en-US"/>
          </a:p>
        </p:txBody>
      </p:sp>
      <p:sp>
        <p:nvSpPr>
          <p:cNvPr id="12" name="テキスト ボックス 11">
            <a:extLst>
              <a:ext uri="{FF2B5EF4-FFF2-40B4-BE49-F238E27FC236}">
                <a16:creationId xmlns:a16="http://schemas.microsoft.com/office/drawing/2014/main" id="{8985281F-B578-4A37-8ABD-8CC45B4CAC16}"/>
              </a:ext>
            </a:extLst>
          </p:cNvPr>
          <p:cNvSpPr txBox="1"/>
          <p:nvPr/>
        </p:nvSpPr>
        <p:spPr bwMode="auto">
          <a:xfrm>
            <a:off x="611560" y="980728"/>
            <a:ext cx="7855680" cy="707886"/>
          </a:xfrm>
          <a:prstGeom prst="rect">
            <a:avLst/>
          </a:prstGeom>
          <a:solidFill>
            <a:schemeClr val="bg1"/>
          </a:solidFill>
          <a:ln>
            <a:noFill/>
          </a:ln>
          <a:extLst/>
        </p:spPr>
        <p:txBody>
          <a:bodyPr vert="horz" wrap="square" lIns="91440" tIns="45720" rIns="91440" bIns="45720" numCol="1" rtlCol="0" anchor="t" anchorCtr="0" compatLnSpc="1">
            <a:prstTxWarp prst="textNoShape">
              <a:avLst/>
            </a:prstTxWarp>
            <a:spAutoFit/>
          </a:bodyPr>
          <a:lstStyle/>
          <a:p>
            <a:r>
              <a:rPr lang="ja-JP" altLang="en-US" kern="0">
                <a:latin typeface="游ゴシック" panose="020B0400000000000000" pitchFamily="50" charset="-128"/>
                <a:ea typeface="游ゴシック" panose="020B0400000000000000" pitchFamily="50" charset="-128"/>
              </a:rPr>
              <a:t>動揺していないとき（安定）／しているとき（不安定）という２つの状態の違いに注目した表現もあります。</a:t>
            </a:r>
            <a:endParaRPr lang="en-US" altLang="ja-JP" kern="0">
              <a:latin typeface="游ゴシック" panose="020B0400000000000000" pitchFamily="50" charset="-128"/>
              <a:ea typeface="游ゴシック" panose="020B0400000000000000" pitchFamily="50" charset="-128"/>
            </a:endParaRPr>
          </a:p>
        </p:txBody>
      </p:sp>
      <p:grpSp>
        <p:nvGrpSpPr>
          <p:cNvPr id="11" name="グループ化 10">
            <a:extLst>
              <a:ext uri="{FF2B5EF4-FFF2-40B4-BE49-F238E27FC236}">
                <a16:creationId xmlns:a16="http://schemas.microsoft.com/office/drawing/2014/main" id="{8C635B3B-B793-4A00-B495-E8922C827D98}"/>
              </a:ext>
            </a:extLst>
          </p:cNvPr>
          <p:cNvGrpSpPr/>
          <p:nvPr/>
        </p:nvGrpSpPr>
        <p:grpSpPr>
          <a:xfrm>
            <a:off x="2118700" y="2802869"/>
            <a:ext cx="988442" cy="739369"/>
            <a:chOff x="775246" y="2996952"/>
            <a:chExt cx="1636514" cy="1224136"/>
          </a:xfrm>
        </p:grpSpPr>
        <p:sp>
          <p:nvSpPr>
            <p:cNvPr id="3" name="正方形/長方形 2">
              <a:extLst>
                <a:ext uri="{FF2B5EF4-FFF2-40B4-BE49-F238E27FC236}">
                  <a16:creationId xmlns:a16="http://schemas.microsoft.com/office/drawing/2014/main" id="{D85D50DA-E76C-429E-A201-C0C5161C7C85}"/>
                </a:ext>
              </a:extLst>
            </p:cNvPr>
            <p:cNvSpPr/>
            <p:nvPr/>
          </p:nvSpPr>
          <p:spPr bwMode="auto">
            <a:xfrm>
              <a:off x="775246" y="2996952"/>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BC5E964B-2C19-4096-9375-3AACF660436C}"/>
                </a:ext>
              </a:extLst>
            </p:cNvPr>
            <p:cNvSpPr/>
            <p:nvPr/>
          </p:nvSpPr>
          <p:spPr bwMode="auto">
            <a:xfrm>
              <a:off x="1200737" y="2996952"/>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BA60C78-4B42-4F1A-9C1B-DD59BD032983}"/>
                </a:ext>
              </a:extLst>
            </p:cNvPr>
            <p:cNvSpPr/>
            <p:nvPr/>
          </p:nvSpPr>
          <p:spPr bwMode="auto">
            <a:xfrm>
              <a:off x="1626228" y="2996952"/>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2013C6FE-3833-434C-9C7D-3A5C875E38FB}"/>
                </a:ext>
              </a:extLst>
            </p:cNvPr>
            <p:cNvSpPr/>
            <p:nvPr/>
          </p:nvSpPr>
          <p:spPr bwMode="auto">
            <a:xfrm>
              <a:off x="2051720" y="2996952"/>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EFD007B-99A5-4A8E-B4D6-F30D9FDF5ACC}"/>
                </a:ext>
              </a:extLst>
            </p:cNvPr>
            <p:cNvSpPr/>
            <p:nvPr/>
          </p:nvSpPr>
          <p:spPr bwMode="auto">
            <a:xfrm>
              <a:off x="775246" y="3429000"/>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3E676D12-B15F-4B0B-AEAC-BDA54A17A174}"/>
                </a:ext>
              </a:extLst>
            </p:cNvPr>
            <p:cNvSpPr/>
            <p:nvPr/>
          </p:nvSpPr>
          <p:spPr bwMode="auto">
            <a:xfrm>
              <a:off x="1200737" y="3429000"/>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093709C1-759E-4660-BF7A-D2609F48F0AF}"/>
                </a:ext>
              </a:extLst>
            </p:cNvPr>
            <p:cNvSpPr/>
            <p:nvPr/>
          </p:nvSpPr>
          <p:spPr bwMode="auto">
            <a:xfrm>
              <a:off x="1626228" y="3429000"/>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301C516C-C0B9-42CC-93D5-50A954845C81}"/>
                </a:ext>
              </a:extLst>
            </p:cNvPr>
            <p:cNvSpPr/>
            <p:nvPr/>
          </p:nvSpPr>
          <p:spPr bwMode="auto">
            <a:xfrm>
              <a:off x="2051720" y="3429000"/>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56802A9A-88AF-47AB-9A6E-02AE9075820F}"/>
                </a:ext>
              </a:extLst>
            </p:cNvPr>
            <p:cNvSpPr/>
            <p:nvPr/>
          </p:nvSpPr>
          <p:spPr bwMode="auto">
            <a:xfrm>
              <a:off x="775246" y="3861048"/>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23782E71-D0D6-47A3-9C97-6D418C8CCE3C}"/>
                </a:ext>
              </a:extLst>
            </p:cNvPr>
            <p:cNvSpPr/>
            <p:nvPr/>
          </p:nvSpPr>
          <p:spPr bwMode="auto">
            <a:xfrm>
              <a:off x="1200737" y="3861048"/>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FFB94D4E-5D5A-4B17-8B5D-FB95E36AE33F}"/>
                </a:ext>
              </a:extLst>
            </p:cNvPr>
            <p:cNvSpPr/>
            <p:nvPr/>
          </p:nvSpPr>
          <p:spPr bwMode="auto">
            <a:xfrm>
              <a:off x="1626228" y="3861048"/>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DECFED9C-A051-4A15-A33F-24925A21373E}"/>
                </a:ext>
              </a:extLst>
            </p:cNvPr>
            <p:cNvSpPr/>
            <p:nvPr/>
          </p:nvSpPr>
          <p:spPr bwMode="auto">
            <a:xfrm>
              <a:off x="2051720" y="3861048"/>
              <a:ext cx="360040" cy="360040"/>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grpSp>
      <p:pic>
        <p:nvPicPr>
          <p:cNvPr id="29" name="図 28">
            <a:extLst>
              <a:ext uri="{FF2B5EF4-FFF2-40B4-BE49-F238E27FC236}">
                <a16:creationId xmlns:a16="http://schemas.microsoft.com/office/drawing/2014/main" id="{B6D5337A-357C-408D-9D4B-1D6330CE7E56}"/>
              </a:ext>
            </a:extLst>
          </p:cNvPr>
          <p:cNvPicPr>
            <a:picLocks noChangeAspect="1"/>
          </p:cNvPicPr>
          <p:nvPr/>
        </p:nvPicPr>
        <p:blipFill>
          <a:blip r:embed="rId2"/>
          <a:stretch>
            <a:fillRect/>
          </a:stretch>
        </p:blipFill>
        <p:spPr>
          <a:xfrm>
            <a:off x="3632386" y="2769890"/>
            <a:ext cx="884514" cy="809994"/>
          </a:xfrm>
          <a:prstGeom prst="rect">
            <a:avLst/>
          </a:prstGeom>
        </p:spPr>
      </p:pic>
      <p:pic>
        <p:nvPicPr>
          <p:cNvPr id="2050" name="Picture 2" descr="道路と車のイラスト">
            <a:extLst>
              <a:ext uri="{FF2B5EF4-FFF2-40B4-BE49-F238E27FC236}">
                <a16:creationId xmlns:a16="http://schemas.microsoft.com/office/drawing/2014/main" id="{292895B4-0B77-42F2-8EF7-9878FDBB56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a:off x="5497456" y="2194073"/>
            <a:ext cx="778902" cy="1911416"/>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a:extLst>
              <a:ext uri="{FF2B5EF4-FFF2-40B4-BE49-F238E27FC236}">
                <a16:creationId xmlns:a16="http://schemas.microsoft.com/office/drawing/2014/main" id="{9E7A0C5E-E214-4FE6-A0B9-11B38654B1BB}"/>
              </a:ext>
            </a:extLst>
          </p:cNvPr>
          <p:cNvSpPr txBox="1"/>
          <p:nvPr/>
        </p:nvSpPr>
        <p:spPr bwMode="auto">
          <a:xfrm>
            <a:off x="3345398" y="2129371"/>
            <a:ext cx="15841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質問には明解な</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返事がある</a:t>
            </a:r>
          </a:p>
        </p:txBody>
      </p:sp>
      <p:sp>
        <p:nvSpPr>
          <p:cNvPr id="33" name="テキスト ボックス 32">
            <a:extLst>
              <a:ext uri="{FF2B5EF4-FFF2-40B4-BE49-F238E27FC236}">
                <a16:creationId xmlns:a16="http://schemas.microsoft.com/office/drawing/2014/main" id="{E95992DA-22BD-4015-8DEC-C177BC38D8A5}"/>
              </a:ext>
            </a:extLst>
          </p:cNvPr>
          <p:cNvSpPr txBox="1"/>
          <p:nvPr/>
        </p:nvSpPr>
        <p:spPr bwMode="auto">
          <a:xfrm>
            <a:off x="1985137" y="2129371"/>
            <a:ext cx="1295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情報が整理</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されていて</a:t>
            </a:r>
          </a:p>
        </p:txBody>
      </p:sp>
      <p:sp>
        <p:nvSpPr>
          <p:cNvPr id="34" name="テキスト ボックス 33">
            <a:extLst>
              <a:ext uri="{FF2B5EF4-FFF2-40B4-BE49-F238E27FC236}">
                <a16:creationId xmlns:a16="http://schemas.microsoft.com/office/drawing/2014/main" id="{BABDE729-DF2F-4828-94DC-48B3B0F5D57E}"/>
              </a:ext>
            </a:extLst>
          </p:cNvPr>
          <p:cNvSpPr txBox="1"/>
          <p:nvPr/>
        </p:nvSpPr>
        <p:spPr bwMode="auto">
          <a:xfrm>
            <a:off x="5103372" y="2129371"/>
            <a:ext cx="1567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行く道に障害物がなく</a:t>
            </a:r>
          </a:p>
        </p:txBody>
      </p:sp>
      <p:sp>
        <p:nvSpPr>
          <p:cNvPr id="35" name="テキスト ボックス 34">
            <a:extLst>
              <a:ext uri="{FF2B5EF4-FFF2-40B4-BE49-F238E27FC236}">
                <a16:creationId xmlns:a16="http://schemas.microsoft.com/office/drawing/2014/main" id="{6BABC589-C4B9-4C82-84E7-634EDA64299B}"/>
              </a:ext>
            </a:extLst>
          </p:cNvPr>
          <p:cNvSpPr txBox="1"/>
          <p:nvPr/>
        </p:nvSpPr>
        <p:spPr bwMode="auto">
          <a:xfrm>
            <a:off x="7191399" y="2129371"/>
            <a:ext cx="1567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目標が明確</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である</a:t>
            </a:r>
          </a:p>
        </p:txBody>
      </p:sp>
      <p:sp>
        <p:nvSpPr>
          <p:cNvPr id="2049" name="左中かっこ 2048">
            <a:extLst>
              <a:ext uri="{FF2B5EF4-FFF2-40B4-BE49-F238E27FC236}">
                <a16:creationId xmlns:a16="http://schemas.microsoft.com/office/drawing/2014/main" id="{EB324EAE-D5CA-438A-B6C4-FC8EAD7B0C11}"/>
              </a:ext>
            </a:extLst>
          </p:cNvPr>
          <p:cNvSpPr/>
          <p:nvPr/>
        </p:nvSpPr>
        <p:spPr bwMode="auto">
          <a:xfrm>
            <a:off x="1547664" y="2129370"/>
            <a:ext cx="307073" cy="1515653"/>
          </a:xfrm>
          <a:prstGeom prst="leftBrace">
            <a:avLst>
              <a:gd name="adj1" fmla="val 54926"/>
              <a:gd name="adj2" fmla="val 50000"/>
            </a:avLst>
          </a:prstGeom>
          <a:solidFill>
            <a:schemeClr val="bg1"/>
          </a:solidFill>
          <a:ln w="28575" cap="flat" cmpd="sng" algn="ctr">
            <a:solidFill>
              <a:schemeClr val="accent3">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38061CE4-8349-4E6B-96A2-49BD9167813B}"/>
              </a:ext>
            </a:extLst>
          </p:cNvPr>
          <p:cNvSpPr txBox="1"/>
          <p:nvPr/>
        </p:nvSpPr>
        <p:spPr bwMode="auto">
          <a:xfrm>
            <a:off x="394800" y="2687141"/>
            <a:ext cx="10224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2400" kern="0">
                <a:latin typeface="游ゴシック" panose="020B0400000000000000" pitchFamily="50" charset="-128"/>
                <a:ea typeface="游ゴシック" panose="020B0400000000000000" pitchFamily="50" charset="-128"/>
              </a:rPr>
              <a:t>安定</a:t>
            </a:r>
          </a:p>
        </p:txBody>
      </p:sp>
      <p:sp>
        <p:nvSpPr>
          <p:cNvPr id="40" name="正方形/長方形 39">
            <a:extLst>
              <a:ext uri="{FF2B5EF4-FFF2-40B4-BE49-F238E27FC236}">
                <a16:creationId xmlns:a16="http://schemas.microsoft.com/office/drawing/2014/main" id="{95EF09C2-4067-438D-AB04-6D9B2A5EE384}"/>
              </a:ext>
            </a:extLst>
          </p:cNvPr>
          <p:cNvSpPr/>
          <p:nvPr/>
        </p:nvSpPr>
        <p:spPr bwMode="auto">
          <a:xfrm>
            <a:off x="2118700" y="4613463"/>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F971F21A-532B-4F68-9C5E-F0D8B94394B6}"/>
              </a:ext>
            </a:extLst>
          </p:cNvPr>
          <p:cNvSpPr/>
          <p:nvPr/>
        </p:nvSpPr>
        <p:spPr bwMode="auto">
          <a:xfrm>
            <a:off x="2404090" y="4723332"/>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EC11F9B6-2CFB-4578-96A2-62C3B9CFB745}"/>
              </a:ext>
            </a:extLst>
          </p:cNvPr>
          <p:cNvSpPr/>
          <p:nvPr/>
        </p:nvSpPr>
        <p:spPr bwMode="auto">
          <a:xfrm>
            <a:off x="2589731" y="4637633"/>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3AC995E4-C53F-4020-9F21-C3BA646BD67F}"/>
              </a:ext>
            </a:extLst>
          </p:cNvPr>
          <p:cNvSpPr/>
          <p:nvPr/>
        </p:nvSpPr>
        <p:spPr bwMode="auto">
          <a:xfrm>
            <a:off x="2880950" y="4697225"/>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34082910-C81C-4AEB-8FF4-9D5ADD9E3ABB}"/>
              </a:ext>
            </a:extLst>
          </p:cNvPr>
          <p:cNvSpPr/>
          <p:nvPr/>
        </p:nvSpPr>
        <p:spPr bwMode="auto">
          <a:xfrm>
            <a:off x="2215904" y="4968377"/>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44E677EA-C532-4954-8C8A-8687FD07D10E}"/>
              </a:ext>
            </a:extLst>
          </p:cNvPr>
          <p:cNvSpPr/>
          <p:nvPr/>
        </p:nvSpPr>
        <p:spPr bwMode="auto">
          <a:xfrm>
            <a:off x="2434580" y="4959400"/>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EEC42E56-2ED4-4107-9A12-E48950F7DD05}"/>
              </a:ext>
            </a:extLst>
          </p:cNvPr>
          <p:cNvSpPr/>
          <p:nvPr/>
        </p:nvSpPr>
        <p:spPr bwMode="auto">
          <a:xfrm>
            <a:off x="2632687" y="4874417"/>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47AFBA12-F310-4C23-920E-6AC0BD124844}"/>
              </a:ext>
            </a:extLst>
          </p:cNvPr>
          <p:cNvSpPr/>
          <p:nvPr/>
        </p:nvSpPr>
        <p:spPr bwMode="auto">
          <a:xfrm>
            <a:off x="2889681" y="4874417"/>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72E44ABD-6772-4A0F-8131-510759E37435}"/>
              </a:ext>
            </a:extLst>
          </p:cNvPr>
          <p:cNvSpPr/>
          <p:nvPr/>
        </p:nvSpPr>
        <p:spPr bwMode="auto">
          <a:xfrm>
            <a:off x="2148173" y="4921224"/>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61B41E5A-F033-432D-AB9A-E93836E38854}"/>
              </a:ext>
            </a:extLst>
          </p:cNvPr>
          <p:cNvSpPr/>
          <p:nvPr/>
        </p:nvSpPr>
        <p:spPr bwMode="auto">
          <a:xfrm>
            <a:off x="2312507" y="5157292"/>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93A76DA4-5232-4F64-BBCB-9331E3215A69}"/>
              </a:ext>
            </a:extLst>
          </p:cNvPr>
          <p:cNvSpPr/>
          <p:nvPr/>
        </p:nvSpPr>
        <p:spPr bwMode="auto">
          <a:xfrm>
            <a:off x="2555776" y="5083029"/>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22345D61-EA44-4EBA-88A8-3A797E93F5E6}"/>
              </a:ext>
            </a:extLst>
          </p:cNvPr>
          <p:cNvSpPr/>
          <p:nvPr/>
        </p:nvSpPr>
        <p:spPr bwMode="auto">
          <a:xfrm>
            <a:off x="2818166" y="5048561"/>
            <a:ext cx="217461" cy="217461"/>
          </a:xfrm>
          <a:prstGeom prst="rect">
            <a:avLst/>
          </a:prstGeom>
          <a:solidFill>
            <a:schemeClr val="bg2">
              <a:lumMod val="95000"/>
            </a:schemeClr>
          </a:solidFill>
          <a:ln w="12700" cap="flat" cmpd="sng" algn="ctr">
            <a:solidFill>
              <a:schemeClr val="tx1">
                <a:lumMod val="90000"/>
                <a:lumOff val="10000"/>
              </a:schemeClr>
            </a:solidFill>
            <a:prstDash val="solid"/>
            <a:round/>
            <a:headEnd type="none" w="med" len="med"/>
            <a:tailEnd type="none" w="med" len="med"/>
          </a:ln>
          <a:effectLst/>
        </p:spPr>
        <p:txBody>
          <a:bodyPr rtlCol="0" anchor="ctr"/>
          <a:lstStyle/>
          <a:p>
            <a:pPr algn="ctr"/>
            <a:endParaRPr kumimoji="1" lang="ja-JP" altLang="en-US"/>
          </a:p>
        </p:txBody>
      </p:sp>
      <p:pic>
        <p:nvPicPr>
          <p:cNvPr id="53" name="Picture 2" descr="道路と車のイラスト">
            <a:extLst>
              <a:ext uri="{FF2B5EF4-FFF2-40B4-BE49-F238E27FC236}">
                <a16:creationId xmlns:a16="http://schemas.microsoft.com/office/drawing/2014/main" id="{1EADFFC6-DAC0-4C86-9D09-E6A7C8A412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a:off x="5497456" y="4004667"/>
            <a:ext cx="778902" cy="1911416"/>
          </a:xfrm>
          <a:prstGeom prst="rect">
            <a:avLst/>
          </a:prstGeom>
          <a:noFill/>
          <a:extLst>
            <a:ext uri="{909E8E84-426E-40DD-AFC4-6F175D3DCCD1}">
              <a14:hiddenFill xmlns:a14="http://schemas.microsoft.com/office/drawing/2010/main">
                <a:solidFill>
                  <a:srgbClr val="FFFFFF"/>
                </a:solidFill>
              </a14:hiddenFill>
            </a:ext>
          </a:extLst>
        </p:spPr>
      </p:pic>
      <p:sp>
        <p:nvSpPr>
          <p:cNvPr id="54" name="テキスト ボックス 53">
            <a:extLst>
              <a:ext uri="{FF2B5EF4-FFF2-40B4-BE49-F238E27FC236}">
                <a16:creationId xmlns:a16="http://schemas.microsoft.com/office/drawing/2014/main" id="{49C4F7E4-4592-4C55-B7BE-B2F5B9DEE7EE}"/>
              </a:ext>
            </a:extLst>
          </p:cNvPr>
          <p:cNvSpPr txBox="1"/>
          <p:nvPr/>
        </p:nvSpPr>
        <p:spPr bwMode="auto">
          <a:xfrm>
            <a:off x="3345398" y="3939965"/>
            <a:ext cx="15841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質問しても明解な返事がない</a:t>
            </a:r>
          </a:p>
        </p:txBody>
      </p:sp>
      <p:sp>
        <p:nvSpPr>
          <p:cNvPr id="55" name="テキスト ボックス 54">
            <a:extLst>
              <a:ext uri="{FF2B5EF4-FFF2-40B4-BE49-F238E27FC236}">
                <a16:creationId xmlns:a16="http://schemas.microsoft.com/office/drawing/2014/main" id="{225AE956-B60B-4205-A83A-7AE9799D6F53}"/>
              </a:ext>
            </a:extLst>
          </p:cNvPr>
          <p:cNvSpPr txBox="1"/>
          <p:nvPr/>
        </p:nvSpPr>
        <p:spPr bwMode="auto">
          <a:xfrm>
            <a:off x="1985137" y="3939965"/>
            <a:ext cx="12951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混乱・乱雑</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である</a:t>
            </a:r>
          </a:p>
        </p:txBody>
      </p:sp>
      <p:sp>
        <p:nvSpPr>
          <p:cNvPr id="56" name="テキスト ボックス 55">
            <a:extLst>
              <a:ext uri="{FF2B5EF4-FFF2-40B4-BE49-F238E27FC236}">
                <a16:creationId xmlns:a16="http://schemas.microsoft.com/office/drawing/2014/main" id="{9974D4C4-22A9-42D2-AD68-692D758827D8}"/>
              </a:ext>
            </a:extLst>
          </p:cNvPr>
          <p:cNvSpPr txBox="1"/>
          <p:nvPr/>
        </p:nvSpPr>
        <p:spPr bwMode="auto">
          <a:xfrm>
            <a:off x="5103372" y="3939965"/>
            <a:ext cx="1567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行く道は障害物だらけ</a:t>
            </a:r>
          </a:p>
        </p:txBody>
      </p:sp>
      <p:sp>
        <p:nvSpPr>
          <p:cNvPr id="57" name="テキスト ボックス 56">
            <a:extLst>
              <a:ext uri="{FF2B5EF4-FFF2-40B4-BE49-F238E27FC236}">
                <a16:creationId xmlns:a16="http://schemas.microsoft.com/office/drawing/2014/main" id="{1A75BBE8-09EF-4102-89D0-7276BA2576FD}"/>
              </a:ext>
            </a:extLst>
          </p:cNvPr>
          <p:cNvSpPr txBox="1"/>
          <p:nvPr/>
        </p:nvSpPr>
        <p:spPr bwMode="auto">
          <a:xfrm>
            <a:off x="7191399" y="3939965"/>
            <a:ext cx="15670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1400" kern="0">
                <a:latin typeface="游ゴシック" panose="020B0400000000000000" pitchFamily="50" charset="-128"/>
                <a:ea typeface="游ゴシック" panose="020B0400000000000000" pitchFamily="50" charset="-128"/>
              </a:rPr>
              <a:t>どこを目指せば</a:t>
            </a:r>
            <a:endParaRPr kumimoji="1" lang="en-US" altLang="ja-JP" sz="1400" kern="0">
              <a:latin typeface="游ゴシック" panose="020B0400000000000000" pitchFamily="50" charset="-128"/>
              <a:ea typeface="游ゴシック" panose="020B0400000000000000" pitchFamily="50" charset="-128"/>
            </a:endParaRPr>
          </a:p>
          <a:p>
            <a:pPr algn="ctr"/>
            <a:r>
              <a:rPr kumimoji="1" lang="ja-JP" altLang="en-US" sz="1400" kern="0">
                <a:latin typeface="游ゴシック" panose="020B0400000000000000" pitchFamily="50" charset="-128"/>
                <a:ea typeface="游ゴシック" panose="020B0400000000000000" pitchFamily="50" charset="-128"/>
              </a:rPr>
              <a:t>よいのやら</a:t>
            </a:r>
          </a:p>
        </p:txBody>
      </p:sp>
      <p:sp>
        <p:nvSpPr>
          <p:cNvPr id="59" name="左中かっこ 58">
            <a:extLst>
              <a:ext uri="{FF2B5EF4-FFF2-40B4-BE49-F238E27FC236}">
                <a16:creationId xmlns:a16="http://schemas.microsoft.com/office/drawing/2014/main" id="{6E257E56-222A-43D3-A936-DE87A8A304D8}"/>
              </a:ext>
            </a:extLst>
          </p:cNvPr>
          <p:cNvSpPr/>
          <p:nvPr/>
        </p:nvSpPr>
        <p:spPr bwMode="auto">
          <a:xfrm>
            <a:off x="1547664" y="3939964"/>
            <a:ext cx="307073" cy="1515653"/>
          </a:xfrm>
          <a:prstGeom prst="leftBrace">
            <a:avLst>
              <a:gd name="adj1" fmla="val 54926"/>
              <a:gd name="adj2" fmla="val 50000"/>
            </a:avLst>
          </a:prstGeom>
          <a:solidFill>
            <a:schemeClr val="bg1"/>
          </a:solidFill>
          <a:ln w="28575" cap="flat" cmpd="sng" algn="ctr">
            <a:solidFill>
              <a:schemeClr val="accent3">
                <a:lumMod val="50000"/>
              </a:schemeClr>
            </a:solidFill>
            <a:prstDash val="solid"/>
            <a:round/>
            <a:headEnd type="none" w="med" len="med"/>
            <a:tailEnd type="none" w="med" len="med"/>
          </a:ln>
          <a:effectLst/>
        </p:spPr>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846FAF03-4969-4469-8D7F-306A661949DA}"/>
              </a:ext>
            </a:extLst>
          </p:cNvPr>
          <p:cNvSpPr txBox="1"/>
          <p:nvPr/>
        </p:nvSpPr>
        <p:spPr bwMode="auto">
          <a:xfrm>
            <a:off x="343677" y="4497735"/>
            <a:ext cx="11247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ja-JP" altLang="en-US" sz="2400" kern="0">
                <a:latin typeface="游ゴシック" panose="020B0400000000000000" pitchFamily="50" charset="-128"/>
                <a:ea typeface="游ゴシック" panose="020B0400000000000000" pitchFamily="50" charset="-128"/>
              </a:rPr>
              <a:t>不安定</a:t>
            </a:r>
          </a:p>
        </p:txBody>
      </p:sp>
      <p:pic>
        <p:nvPicPr>
          <p:cNvPr id="2051" name="図 2050">
            <a:extLst>
              <a:ext uri="{FF2B5EF4-FFF2-40B4-BE49-F238E27FC236}">
                <a16:creationId xmlns:a16="http://schemas.microsoft.com/office/drawing/2014/main" id="{2276AB49-4644-4F0E-B29F-B211D629DC7E}"/>
              </a:ext>
            </a:extLst>
          </p:cNvPr>
          <p:cNvPicPr>
            <a:picLocks noChangeAspect="1"/>
          </p:cNvPicPr>
          <p:nvPr/>
        </p:nvPicPr>
        <p:blipFill>
          <a:blip r:embed="rId4"/>
          <a:stretch>
            <a:fillRect/>
          </a:stretch>
        </p:blipFill>
        <p:spPr>
          <a:xfrm>
            <a:off x="3753648" y="4562487"/>
            <a:ext cx="731181" cy="774034"/>
          </a:xfrm>
          <a:prstGeom prst="rect">
            <a:avLst/>
          </a:prstGeom>
        </p:spPr>
      </p:pic>
      <p:pic>
        <p:nvPicPr>
          <p:cNvPr id="2052" name="Picture 4" descr="石・岩のイラスト">
            <a:extLst>
              <a:ext uri="{FF2B5EF4-FFF2-40B4-BE49-F238E27FC236}">
                <a16:creationId xmlns:a16="http://schemas.microsoft.com/office/drawing/2014/main" id="{37FE7B75-74A7-46C9-97E5-480FE32363F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3272" y="4717641"/>
            <a:ext cx="831472" cy="683886"/>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4" descr="石・岩のイラスト">
            <a:extLst>
              <a:ext uri="{FF2B5EF4-FFF2-40B4-BE49-F238E27FC236}">
                <a16:creationId xmlns:a16="http://schemas.microsoft.com/office/drawing/2014/main" id="{84782D1D-EC1D-4889-A302-AC8E8870B75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61655" y="4557520"/>
            <a:ext cx="831472" cy="68388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ゴルフのグリーンのイラスト">
            <a:extLst>
              <a:ext uri="{FF2B5EF4-FFF2-40B4-BE49-F238E27FC236}">
                <a16:creationId xmlns:a16="http://schemas.microsoft.com/office/drawing/2014/main" id="{F7705151-37EB-4AC5-B3B4-FFCA13CB6B9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71351" y="4578973"/>
            <a:ext cx="649969" cy="623970"/>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6" descr="ゴルフのグリーンのイラスト">
            <a:extLst>
              <a:ext uri="{FF2B5EF4-FFF2-40B4-BE49-F238E27FC236}">
                <a16:creationId xmlns:a16="http://schemas.microsoft.com/office/drawing/2014/main" id="{4B3B1200-0F58-4F9B-87DB-1D93B5032D9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92596" y="4788091"/>
            <a:ext cx="649969" cy="623970"/>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6" descr="ゴルフのグリーンのイラスト">
            <a:extLst>
              <a:ext uri="{FF2B5EF4-FFF2-40B4-BE49-F238E27FC236}">
                <a16:creationId xmlns:a16="http://schemas.microsoft.com/office/drawing/2014/main" id="{82CB2BFE-918E-47F2-8882-496D66F5907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74933" y="4611449"/>
            <a:ext cx="649969" cy="623970"/>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6" descr="ゴルフのグリーンのイラスト">
            <a:extLst>
              <a:ext uri="{FF2B5EF4-FFF2-40B4-BE49-F238E27FC236}">
                <a16:creationId xmlns:a16="http://schemas.microsoft.com/office/drawing/2014/main" id="{1743693D-3167-4E17-A19A-CADB494191C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92596" y="2768251"/>
            <a:ext cx="649969" cy="623970"/>
          </a:xfrm>
          <a:prstGeom prst="rect">
            <a:avLst/>
          </a:prstGeom>
          <a:noFill/>
          <a:extLst>
            <a:ext uri="{909E8E84-426E-40DD-AFC4-6F175D3DCCD1}">
              <a14:hiddenFill xmlns:a14="http://schemas.microsoft.com/office/drawing/2010/main">
                <a:solidFill>
                  <a:srgbClr val="FFFFFF"/>
                </a:solidFill>
              </a14:hiddenFill>
            </a:ext>
          </a:extLst>
        </p:spPr>
      </p:pic>
      <p:sp>
        <p:nvSpPr>
          <p:cNvPr id="71" name="テキスト ボックス 70">
            <a:extLst>
              <a:ext uri="{FF2B5EF4-FFF2-40B4-BE49-F238E27FC236}">
                <a16:creationId xmlns:a16="http://schemas.microsoft.com/office/drawing/2014/main" id="{A72E0A8E-D1FE-4693-A033-95C43E5318CB}"/>
              </a:ext>
            </a:extLst>
          </p:cNvPr>
          <p:cNvSpPr txBox="1"/>
          <p:nvPr/>
        </p:nvSpPr>
        <p:spPr bwMode="auto">
          <a:xfrm>
            <a:off x="1840599" y="5540065"/>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disorder</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72" name="テキスト ボックス 71">
            <a:extLst>
              <a:ext uri="{FF2B5EF4-FFF2-40B4-BE49-F238E27FC236}">
                <a16:creationId xmlns:a16="http://schemas.microsoft.com/office/drawing/2014/main" id="{E5A3713F-D764-4E97-92E3-A6ECB8EFA1A5}"/>
              </a:ext>
            </a:extLst>
          </p:cNvPr>
          <p:cNvSpPr txBox="1"/>
          <p:nvPr/>
        </p:nvSpPr>
        <p:spPr bwMode="auto">
          <a:xfrm>
            <a:off x="5092656" y="5517232"/>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bewilder</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73" name="テキスト ボックス 72">
            <a:extLst>
              <a:ext uri="{FF2B5EF4-FFF2-40B4-BE49-F238E27FC236}">
                <a16:creationId xmlns:a16="http://schemas.microsoft.com/office/drawing/2014/main" id="{971EB625-DC43-4451-B2DC-F952ABF68FF2}"/>
              </a:ext>
            </a:extLst>
          </p:cNvPr>
          <p:cNvSpPr txBox="1"/>
          <p:nvPr/>
        </p:nvSpPr>
        <p:spPr bwMode="auto">
          <a:xfrm>
            <a:off x="5092656" y="5753880"/>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gravel</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74" name="テキスト ボックス 73">
            <a:extLst>
              <a:ext uri="{FF2B5EF4-FFF2-40B4-BE49-F238E27FC236}">
                <a16:creationId xmlns:a16="http://schemas.microsoft.com/office/drawing/2014/main" id="{DC56D672-32A3-42AC-AF04-E33E36F38277}"/>
              </a:ext>
            </a:extLst>
          </p:cNvPr>
          <p:cNvSpPr txBox="1"/>
          <p:nvPr/>
        </p:nvSpPr>
        <p:spPr bwMode="auto">
          <a:xfrm>
            <a:off x="7242317" y="5594996"/>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mystify</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75" name="テキスト ボックス 74">
            <a:extLst>
              <a:ext uri="{FF2B5EF4-FFF2-40B4-BE49-F238E27FC236}">
                <a16:creationId xmlns:a16="http://schemas.microsoft.com/office/drawing/2014/main" id="{CF72805F-3441-4981-98A9-86FA18AC95EA}"/>
              </a:ext>
            </a:extLst>
          </p:cNvPr>
          <p:cNvSpPr txBox="1"/>
          <p:nvPr/>
        </p:nvSpPr>
        <p:spPr bwMode="auto">
          <a:xfrm>
            <a:off x="3327150" y="5553235"/>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dumbfound</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76" name="テキスト ボックス 75">
            <a:extLst>
              <a:ext uri="{FF2B5EF4-FFF2-40B4-BE49-F238E27FC236}">
                <a16:creationId xmlns:a16="http://schemas.microsoft.com/office/drawing/2014/main" id="{B9A79CA8-B282-4BA3-B973-698AF24712D2}"/>
              </a:ext>
            </a:extLst>
          </p:cNvPr>
          <p:cNvSpPr txBox="1"/>
          <p:nvPr/>
        </p:nvSpPr>
        <p:spPr bwMode="auto">
          <a:xfrm>
            <a:off x="1840599" y="5837260"/>
            <a:ext cx="15841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perturb</a:t>
            </a:r>
          </a:p>
          <a:p>
            <a:pPr algn="ctr"/>
            <a:r>
              <a:rPr lang="en-US" altLang="ja-JP" sz="1800" kern="0">
                <a:solidFill>
                  <a:srgbClr val="FF0000"/>
                </a:solidFill>
                <a:latin typeface="游ゴシック" panose="020B0400000000000000" pitchFamily="50" charset="-128"/>
                <a:ea typeface="游ゴシック" panose="020B0400000000000000" pitchFamily="50" charset="-128"/>
              </a:rPr>
              <a:t>distrub</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58" name="テキスト ボックス 57">
            <a:extLst>
              <a:ext uri="{FF2B5EF4-FFF2-40B4-BE49-F238E27FC236}">
                <a16:creationId xmlns:a16="http://schemas.microsoft.com/office/drawing/2014/main" id="{73B2EBAF-18E7-40F5-95A5-0B9749BD30AA}"/>
              </a:ext>
            </a:extLst>
          </p:cNvPr>
          <p:cNvSpPr txBox="1"/>
          <p:nvPr/>
        </p:nvSpPr>
        <p:spPr bwMode="auto">
          <a:xfrm>
            <a:off x="5092656" y="6078428"/>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baffle</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
        <p:nvSpPr>
          <p:cNvPr id="61" name="テキスト ボックス 60">
            <a:extLst>
              <a:ext uri="{FF2B5EF4-FFF2-40B4-BE49-F238E27FC236}">
                <a16:creationId xmlns:a16="http://schemas.microsoft.com/office/drawing/2014/main" id="{FFA9C124-F9C2-4FF1-9322-029F9EB94231}"/>
              </a:ext>
            </a:extLst>
          </p:cNvPr>
          <p:cNvSpPr txBox="1"/>
          <p:nvPr/>
        </p:nvSpPr>
        <p:spPr bwMode="auto">
          <a:xfrm>
            <a:off x="3327150" y="5903269"/>
            <a:ext cx="1584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p>
            <a:pPr algn="ctr"/>
            <a:r>
              <a:rPr kumimoji="1" lang="en-US" altLang="ja-JP" sz="1800" kern="0">
                <a:solidFill>
                  <a:srgbClr val="FF0000"/>
                </a:solidFill>
                <a:latin typeface="游ゴシック" panose="020B0400000000000000" pitchFamily="50" charset="-128"/>
                <a:ea typeface="游ゴシック" panose="020B0400000000000000" pitchFamily="50" charset="-128"/>
              </a:rPr>
              <a:t>disquiet</a:t>
            </a:r>
            <a:endParaRPr kumimoji="1" lang="ja-JP" altLang="en-US" sz="1800" kern="0">
              <a:solidFill>
                <a:srgbClr val="FF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71490347"/>
      </p:ext>
    </p:extLst>
  </p:cSld>
  <p:clrMapOvr>
    <a:masterClrMapping/>
  </p:clrMapOvr>
</p:sld>
</file>

<file path=ppt/theme/theme1.xml><?xml version="1.0" encoding="utf-8"?>
<a:theme xmlns:a="http://schemas.openxmlformats.org/drawingml/2006/main" name="Edge">
  <a:themeElements>
    <a:clrScheme name="ユーザー定義 1">
      <a:dk1>
        <a:srgbClr val="292929"/>
      </a:dk1>
      <a:lt1>
        <a:sysClr val="window" lastClr="FFFFFF"/>
      </a:lt1>
      <a:dk2>
        <a:srgbClr val="244242"/>
      </a:dk2>
      <a:lt2>
        <a:srgbClr val="FFFFFF"/>
      </a:lt2>
      <a:accent1>
        <a:srgbClr val="51BD9C"/>
      </a:accent1>
      <a:accent2>
        <a:srgbClr val="FF2121"/>
      </a:accent2>
      <a:accent3>
        <a:srgbClr val="A3E3B1"/>
      </a:accent3>
      <a:accent4>
        <a:srgbClr val="FFE8B3"/>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accent2"/>
          </a:solidFill>
          <a:prstDash val="solid"/>
          <a:round/>
          <a:headEnd type="none" w="med" len="med"/>
          <a:tailEnd type="none" w="med" len="med"/>
        </a:ln>
        <a:effectLst/>
      </a:spPr>
      <a:bodyPr rtlCol="0" anchor="ctr"/>
      <a:lstStyle>
        <a:defPPr algn="ctr">
          <a:defRPr kumimoji="1"/>
        </a:defPPr>
      </a:lstStyle>
    </a:spDef>
    <a:lnDef>
      <a:spPr bwMode="auto">
        <a:solidFill>
          <a:srgbClr val="CCFFFF"/>
        </a:solidFill>
        <a:ln w="28575" cap="flat" cmpd="sng" algn="ctr">
          <a:solidFill>
            <a:srgbClr val="FF0000"/>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rtlCol="0" anchor="t" anchorCtr="0" compatLnSpc="1">
        <a:prstTxWarp prst="textNoShape">
          <a:avLst/>
        </a:prstTxWarp>
        <a:spAutoFit/>
      </a:bodyPr>
      <a:lstStyle>
        <a:defPPr algn="ctr">
          <a:defRPr kumimoji="1" sz="1800" b="0" kern="0" smtClean="0">
            <a:latin typeface="游ゴシック" panose="020B0400000000000000" pitchFamily="50" charset="-128"/>
            <a:ea typeface="游ゴシック" panose="020B0400000000000000" pitchFamily="50" charset="-128"/>
          </a:defRPr>
        </a:defPPr>
      </a:lstStyle>
    </a:tx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ロジック図解 テンプレート01</Template>
  <TotalTime>2847</TotalTime>
  <Words>766</Words>
  <Application>Microsoft Office PowerPoint</Application>
  <PresentationFormat>画面に合わせる (4:3)</PresentationFormat>
  <Paragraphs>126</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游ゴシック</vt:lpstr>
      <vt:lpstr>游ゴシック Medium</vt:lpstr>
      <vt:lpstr>Arial</vt:lpstr>
      <vt:lpstr>Garamond</vt:lpstr>
      <vt:lpstr>Wingdings</vt:lpstr>
      <vt:lpstr>Edge</vt:lpstr>
      <vt:lpstr>Pictlet #5 「焦らせる」「動揺させる」 を表す英単語</vt:lpstr>
      <vt:lpstr>「焦らせる」を表現する英単語</vt:lpstr>
      <vt:lpstr>微妙に意味のちがう多数の訳語</vt:lpstr>
      <vt:lpstr>構造１：主体とその構成物</vt:lpstr>
      <vt:lpstr>物理的作用を表す単語</vt:lpstr>
      <vt:lpstr>puzzle と amaze　（１）</vt:lpstr>
      <vt:lpstr>puzzle と amaze　（２）</vt:lpstr>
      <vt:lpstr>引き離す＝ distract</vt:lpstr>
      <vt:lpstr>構造２：安定状態・不安定状態</vt:lpstr>
      <vt:lpstr>お問合せおよびご感想受付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ロジック図解問題　８週目</dc:title>
  <dc:creator>mizuhiro kaimai</dc:creator>
  <cp:lastModifiedBy>mizuhiro kaimai</cp:lastModifiedBy>
  <cp:revision>355</cp:revision>
  <dcterms:created xsi:type="dcterms:W3CDTF">2017-02-27T04:58:24Z</dcterms:created>
  <dcterms:modified xsi:type="dcterms:W3CDTF">2017-10-22T01:26:17Z</dcterms:modified>
</cp:coreProperties>
</file>